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8" r:id="rId2"/>
    <p:sldMasterId id="2147483682" r:id="rId3"/>
  </p:sldMasterIdLst>
  <p:notesMasterIdLst>
    <p:notesMasterId r:id="rId32"/>
  </p:notesMasterIdLst>
  <p:sldIdLst>
    <p:sldId id="257" r:id="rId4"/>
    <p:sldId id="261" r:id="rId5"/>
    <p:sldId id="377" r:id="rId6"/>
    <p:sldId id="391" r:id="rId7"/>
    <p:sldId id="376" r:id="rId8"/>
    <p:sldId id="368" r:id="rId9"/>
    <p:sldId id="371" r:id="rId10"/>
    <p:sldId id="372" r:id="rId11"/>
    <p:sldId id="348" r:id="rId12"/>
    <p:sldId id="366" r:id="rId13"/>
    <p:sldId id="364" r:id="rId14"/>
    <p:sldId id="395" r:id="rId15"/>
    <p:sldId id="362" r:id="rId16"/>
    <p:sldId id="379" r:id="rId17"/>
    <p:sldId id="373" r:id="rId18"/>
    <p:sldId id="378" r:id="rId19"/>
    <p:sldId id="383" r:id="rId20"/>
    <p:sldId id="382" r:id="rId21"/>
    <p:sldId id="387" r:id="rId22"/>
    <p:sldId id="388" r:id="rId23"/>
    <p:sldId id="389" r:id="rId24"/>
    <p:sldId id="390" r:id="rId25"/>
    <p:sldId id="386" r:id="rId26"/>
    <p:sldId id="392" r:id="rId27"/>
    <p:sldId id="374" r:id="rId28"/>
    <p:sldId id="380" r:id="rId29"/>
    <p:sldId id="381" r:id="rId30"/>
    <p:sldId id="384"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66CCFF"/>
    <a:srgbClr val="CCECFF"/>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93842" autoAdjust="0"/>
  </p:normalViewPr>
  <p:slideViewPr>
    <p:cSldViewPr snapToGrid="0">
      <p:cViewPr varScale="1">
        <p:scale>
          <a:sx n="108" d="100"/>
          <a:sy n="108" d="100"/>
        </p:scale>
        <p:origin x="85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2736B3-5D07-4509-84EE-2116B9979615}" type="datetimeFigureOut">
              <a:rPr lang="it-IT" smtClean="0"/>
              <a:pPr/>
              <a:t>14/09/2020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14F807-6783-405A-BFAD-36ADE95257EF}" type="slidenum">
              <a:rPr lang="it-IT" smtClean="0"/>
              <a:pPr/>
              <a:t>‹N›</a:t>
            </a:fld>
            <a:endParaRPr lang="it-IT"/>
          </a:p>
        </p:txBody>
      </p:sp>
    </p:spTree>
    <p:extLst>
      <p:ext uri="{BB962C8B-B14F-4D97-AF65-F5344CB8AC3E}">
        <p14:creationId xmlns:p14="http://schemas.microsoft.com/office/powerpoint/2010/main" val="167326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a:t>cuiaiojfhiuhfiub</a:t>
            </a:r>
          </a:p>
        </p:txBody>
      </p:sp>
      <p:sp>
        <p:nvSpPr>
          <p:cNvPr id="4" name="Segnaposto numero diapositiva 3"/>
          <p:cNvSpPr>
            <a:spLocks noGrp="1"/>
          </p:cNvSpPr>
          <p:nvPr>
            <p:ph type="sldNum" sz="quarter" idx="10"/>
          </p:nvPr>
        </p:nvSpPr>
        <p:spPr/>
        <p:txBody>
          <a:bodyPr/>
          <a:lstStyle/>
          <a:p>
            <a:fld id="{D214F807-6783-405A-BFAD-36ADE95257EF}" type="slidenum">
              <a:rPr lang="it-IT" smtClean="0"/>
              <a:pPr/>
              <a:t>1</a:t>
            </a:fld>
            <a:endParaRPr lang="it-IT"/>
          </a:p>
        </p:txBody>
      </p:sp>
    </p:spTree>
    <p:extLst>
      <p:ext uri="{BB962C8B-B14F-4D97-AF65-F5344CB8AC3E}">
        <p14:creationId xmlns:p14="http://schemas.microsoft.com/office/powerpoint/2010/main" val="406815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D214F807-6783-405A-BFAD-36ADE95257EF}" type="slidenum">
              <a:rPr lang="it-IT" smtClean="0"/>
              <a:pPr/>
              <a:t>6</a:t>
            </a:fld>
            <a:endParaRPr lang="it-IT"/>
          </a:p>
        </p:txBody>
      </p:sp>
    </p:spTree>
    <p:extLst>
      <p:ext uri="{BB962C8B-B14F-4D97-AF65-F5344CB8AC3E}">
        <p14:creationId xmlns:p14="http://schemas.microsoft.com/office/powerpoint/2010/main" val="24617520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6" name="Immagine 5"/>
          <p:cNvPicPr>
            <a:picLocks noChangeAspect="1"/>
          </p:cNvPicPr>
          <p:nvPr userDrawn="1"/>
        </p:nvPicPr>
        <p:blipFill>
          <a:blip r:embed="rId2"/>
          <a:stretch>
            <a:fillRect/>
          </a:stretch>
        </p:blipFill>
        <p:spPr>
          <a:xfrm>
            <a:off x="368138" y="607373"/>
            <a:ext cx="3716977" cy="1866900"/>
          </a:xfrm>
          <a:prstGeom prst="rect">
            <a:avLst/>
          </a:prstGeom>
        </p:spPr>
      </p:pic>
      <p:sp>
        <p:nvSpPr>
          <p:cNvPr id="7" name="Text Box 17"/>
          <p:cNvSpPr txBox="1">
            <a:spLocks noChangeArrowheads="1"/>
          </p:cNvSpPr>
          <p:nvPr userDrawn="1"/>
        </p:nvSpPr>
        <p:spPr bwMode="auto">
          <a:xfrm>
            <a:off x="2" y="2846915"/>
            <a:ext cx="458152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CORSO DI FORMAZIONE</a:t>
            </a:r>
          </a:p>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 PER</a:t>
            </a:r>
          </a:p>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RESPONSABILI </a:t>
            </a:r>
          </a:p>
          <a:p>
            <a:pPr algn="ctr" eaLnBrk="1" hangingPunct="1">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E ADDETTI SPP</a:t>
            </a:r>
          </a:p>
          <a:p>
            <a:pPr eaLnBrk="1" hangingPunct="1">
              <a:lnSpc>
                <a:spcPct val="90000"/>
              </a:lnSpc>
              <a:spcBef>
                <a:spcPct val="0"/>
              </a:spcBef>
              <a:buFontTx/>
              <a:buNone/>
            </a:pPr>
            <a:endParaRPr lang="it-IT" altLang="it-IT" sz="1800" b="1" dirty="0">
              <a:solidFill>
                <a:srgbClr val="FF6600"/>
              </a:solidFill>
              <a:latin typeface="Verdana" panose="020B0604030504040204" pitchFamily="34" charset="0"/>
              <a:ea typeface="Verdana" panose="020B0604030504040204" pitchFamily="34" charset="0"/>
              <a:cs typeface="Verdana" panose="020B0604030504040204" pitchFamily="34" charset="0"/>
            </a:endParaRPr>
          </a:p>
          <a:p>
            <a:pPr algn="ctr" eaLnBrk="1" hangingPunct="1">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Ai sensi dell’art. 32 del </a:t>
            </a:r>
            <a:r>
              <a:rPr lang="it-IT" altLang="it-IT" sz="1400" dirty="0" err="1">
                <a:solidFill>
                  <a:srgbClr val="FF6600"/>
                </a:solidFill>
                <a:latin typeface="Verdana" panose="020B0604030504040204" pitchFamily="34" charset="0"/>
                <a:ea typeface="Verdana" panose="020B0604030504040204" pitchFamily="34" charset="0"/>
                <a:cs typeface="Verdana" panose="020B0604030504040204" pitchFamily="34" charset="0"/>
              </a:rPr>
              <a:t>Dlgs</a:t>
            </a: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 81/2008</a:t>
            </a:r>
          </a:p>
          <a:p>
            <a:pPr algn="ctr" eaLnBrk="1" hangingPunct="1">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e Accordi Stato regioni del</a:t>
            </a:r>
          </a:p>
          <a:p>
            <a:pPr algn="ctr" eaLnBrk="1" hangingPunct="1">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21/12/2011 e 7/7/2016 </a:t>
            </a:r>
          </a:p>
        </p:txBody>
      </p:sp>
      <p:sp>
        <p:nvSpPr>
          <p:cNvPr id="8" name="CasellaDiTesto 7"/>
          <p:cNvSpPr txBox="1"/>
          <p:nvPr userDrawn="1"/>
        </p:nvSpPr>
        <p:spPr>
          <a:xfrm>
            <a:off x="6969567" y="607375"/>
            <a:ext cx="4787007" cy="5386090"/>
          </a:xfrm>
          <a:prstGeom prst="rect">
            <a:avLst/>
          </a:prstGeom>
          <a:solidFill>
            <a:schemeClr val="accent1">
              <a:lumMod val="60000"/>
              <a:lumOff val="40000"/>
            </a:schemeClr>
          </a:solidFill>
        </p:spPr>
        <p:txBody>
          <a:bodyPr wrap="square" rtlCol="0">
            <a:spAutoFit/>
          </a:bodyPr>
          <a:lstStyle/>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r>
              <a:rPr lang="it-IT" sz="36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MODULO A</a:t>
            </a: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r>
              <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UNITA’ DIDATTICA: A 1 2</a:t>
            </a: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r>
              <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L’APPROCCIO ALLA PREVENZIONE NEL </a:t>
            </a:r>
            <a:r>
              <a:rPr lang="it-IT" sz="2800" b="1" dirty="0" err="1">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D.lvo</a:t>
            </a:r>
            <a:r>
              <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 81/2008</a:t>
            </a:r>
          </a:p>
          <a:p>
            <a:endPar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endPar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7751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144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B1AB08D-0290-4024-A886-C1C276CEC24C}"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47247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40317" y="365129"/>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40319" y="2505075"/>
            <a:ext cx="5158316"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71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633C192-5DC4-4A18-B1B8-1EA2CB04FC2D}"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649364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B645319-9BC0-428C-B1CF-102C22A5DE3D}"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540007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82DC3E3-3C76-4080-9E75-804E656E78D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407848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2" y="457200"/>
            <a:ext cx="393276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717" y="987432"/>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40322"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CCCDE03-907A-447B-BF1F-68607D89B3D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422970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40322" y="457200"/>
            <a:ext cx="393276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717" y="987432"/>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40322"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A559A2B-7934-4EEE-BDC6-E33D56D80DC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2926889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140C5C-0EE7-44B7-BFC0-96D7CAB1E55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6557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686800" y="609600"/>
            <a:ext cx="25908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914400" y="609600"/>
            <a:ext cx="75692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88BD7B7-A718-450D-9AAB-88F61FF74B93}"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97663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chartAndTx" preserve="1">
  <p:cSld name="Titolo, grafico e testo">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grafico 2"/>
          <p:cNvSpPr>
            <a:spLocks noGrp="1"/>
          </p:cNvSpPr>
          <p:nvPr>
            <p:ph type="chart" sz="half" idx="1"/>
          </p:nvPr>
        </p:nvSpPr>
        <p:spPr>
          <a:xfrm>
            <a:off x="914400" y="1981200"/>
            <a:ext cx="5080000" cy="4114800"/>
          </a:xfrm>
        </p:spPr>
        <p:txBody>
          <a:bodyPr/>
          <a:lstStyle/>
          <a:p>
            <a:pPr lvl="0"/>
            <a:endParaRPr lang="it-IT" noProof="0"/>
          </a:p>
        </p:txBody>
      </p:sp>
      <p:sp>
        <p:nvSpPr>
          <p:cNvPr id="4" name="Segnaposto testo 3"/>
          <p:cNvSpPr>
            <a:spLocks noGrp="1"/>
          </p:cNvSpPr>
          <p:nvPr>
            <p:ph type="body"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131FED-9420-4A68-A253-7E4393C2C73E}"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032522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TwoObj" preserve="1">
  <p:cSld name="Titolo, testo e contenuto 2">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testo 2"/>
          <p:cNvSpPr>
            <a:spLocks noGrp="1"/>
          </p:cNvSpPr>
          <p:nvPr>
            <p:ph type="body" sz="half" idx="1"/>
          </p:nvPr>
        </p:nvSpPr>
        <p:spPr>
          <a:xfrm>
            <a:off x="9144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quarter" idx="2"/>
          </p:nvPr>
        </p:nvSpPr>
        <p:spPr>
          <a:xfrm>
            <a:off x="6197600" y="1981200"/>
            <a:ext cx="50800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contenuto 4"/>
          <p:cNvSpPr>
            <a:spLocks noGrp="1"/>
          </p:cNvSpPr>
          <p:nvPr>
            <p:ph sz="quarter" idx="3"/>
          </p:nvPr>
        </p:nvSpPr>
        <p:spPr>
          <a:xfrm>
            <a:off x="6197600" y="4114800"/>
            <a:ext cx="50800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7DA9CC57-DD8B-4795-BC29-721B10D7325A}"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21550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16" name="Picture 4" descr="sicurscuola_logo_im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728" y="6263590"/>
            <a:ext cx="434379" cy="18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5"/>
          <p:cNvSpPr txBox="1">
            <a:spLocks noChangeArrowheads="1"/>
          </p:cNvSpPr>
          <p:nvPr userDrawn="1"/>
        </p:nvSpPr>
        <p:spPr bwMode="auto">
          <a:xfrm>
            <a:off x="896106" y="6219209"/>
            <a:ext cx="50701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l" eaLnBrk="1" hangingPunct="1">
              <a:spcBef>
                <a:spcPct val="50000"/>
              </a:spcBef>
              <a:buFontTx/>
              <a:buNone/>
            </a:pPr>
            <a:r>
              <a:rPr lang="it-IT" altLang="it-IT" sz="1200" dirty="0" err="1">
                <a:solidFill>
                  <a:srgbClr val="336699"/>
                </a:solidFill>
                <a:latin typeface="Arial Black" panose="020B0A04020102020204" pitchFamily="34" charset="0"/>
              </a:rPr>
              <a:t>Si</a:t>
            </a:r>
            <a:r>
              <a:rPr lang="it-IT" altLang="it-IT" sz="1200" dirty="0" err="1">
                <a:solidFill>
                  <a:srgbClr val="FF6600"/>
                </a:solidFill>
                <a:latin typeface="Arial Black" panose="020B0A04020102020204" pitchFamily="34" charset="0"/>
              </a:rPr>
              <a:t>R</a:t>
            </a:r>
            <a:r>
              <a:rPr lang="it-IT" altLang="it-IT" sz="1200" dirty="0" err="1">
                <a:solidFill>
                  <a:srgbClr val="336699"/>
                </a:solidFill>
                <a:latin typeface="Arial Black" panose="020B0A04020102020204" pitchFamily="34" charset="0"/>
              </a:rPr>
              <a:t>Ve</a:t>
            </a:r>
            <a:r>
              <a:rPr lang="it-IT" altLang="it-IT" sz="1200" dirty="0" err="1">
                <a:solidFill>
                  <a:srgbClr val="FF6600"/>
                </a:solidFill>
                <a:latin typeface="Arial Black" panose="020B0A04020102020204" pitchFamily="34" charset="0"/>
              </a:rPr>
              <a:t>S</a:t>
            </a:r>
            <a:r>
              <a:rPr lang="it-IT" altLang="it-IT" sz="1200" dirty="0" err="1">
                <a:solidFill>
                  <a:srgbClr val="336699"/>
                </a:solidFill>
                <a:latin typeface="Arial Black" panose="020B0A04020102020204" pitchFamily="34" charset="0"/>
              </a:rPr>
              <a:t>S</a:t>
            </a:r>
            <a:r>
              <a:rPr lang="it-IT" altLang="it-IT" sz="1200" dirty="0">
                <a:solidFill>
                  <a:srgbClr val="336699"/>
                </a:solidFill>
                <a:latin typeface="Arial Black" panose="020B0A04020102020204" pitchFamily="34" charset="0"/>
              </a:rPr>
              <a:t> </a:t>
            </a:r>
            <a:r>
              <a:rPr lang="it-IT" sz="1000" dirty="0">
                <a:latin typeface="Verdana" panose="020B0604030504040204" pitchFamily="34" charset="0"/>
                <a:ea typeface="Verdana" panose="020B0604030504040204" pitchFamily="34" charset="0"/>
                <a:cs typeface="Verdana" panose="020B0604030504040204" pitchFamily="34" charset="0"/>
              </a:rPr>
              <a:t>-  </a:t>
            </a:r>
            <a:r>
              <a:rPr lang="it-IT" sz="1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Sistema di Riferimento Veneto per la Sicurezza nelle Scuole </a:t>
            </a:r>
            <a:endParaRPr lang="it-IT" altLang="it-IT" sz="10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58635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914400" y="609600"/>
            <a:ext cx="10363200" cy="54864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415E0B9-772D-4C40-84DA-B90DE1C93F1C}"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1912297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tabella 2"/>
          <p:cNvSpPr>
            <a:spLocks noGrp="1"/>
          </p:cNvSpPr>
          <p:nvPr>
            <p:ph type="tbl" idx="1"/>
          </p:nvPr>
        </p:nvSpPr>
        <p:spPr>
          <a:xfrm>
            <a:off x="914400" y="1981200"/>
            <a:ext cx="10363200" cy="4114800"/>
          </a:xfrm>
        </p:spPr>
        <p:txBody>
          <a:bodyPr/>
          <a:lstStyle/>
          <a:p>
            <a:pPr lvl="0"/>
            <a:endParaRPr lang="it-IT" noProof="0"/>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B17AECF-EC9C-41D5-89A5-130B12839FB8}"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013976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clipArtAndTx" preserve="1">
  <p:cSld name="Titolo, ClipArt e testo">
    <p:spTree>
      <p:nvGrpSpPr>
        <p:cNvPr id="1" name=""/>
        <p:cNvGrpSpPr/>
        <p:nvPr/>
      </p:nvGrpSpPr>
      <p:grpSpPr>
        <a:xfrm>
          <a:off x="0" y="0"/>
          <a:ext cx="0" cy="0"/>
          <a:chOff x="0" y="0"/>
          <a:chExt cx="0" cy="0"/>
        </a:xfrm>
      </p:grpSpPr>
      <p:sp>
        <p:nvSpPr>
          <p:cNvPr id="2" name="Titolo 1"/>
          <p:cNvSpPr>
            <a:spLocks noGrp="1"/>
          </p:cNvSpPr>
          <p:nvPr>
            <p:ph type="title"/>
          </p:nvPr>
        </p:nvSpPr>
        <p:spPr>
          <a:xfrm>
            <a:off x="914400" y="609600"/>
            <a:ext cx="10363200" cy="1143000"/>
          </a:xfrm>
        </p:spPr>
        <p:txBody>
          <a:bodyPr/>
          <a:lstStyle/>
          <a:p>
            <a:r>
              <a:rPr lang="it-IT"/>
              <a:t>Fare clic per modificare lo stile del titolo</a:t>
            </a:r>
          </a:p>
        </p:txBody>
      </p:sp>
      <p:sp>
        <p:nvSpPr>
          <p:cNvPr id="3" name="Segnaposto immagine online 2"/>
          <p:cNvSpPr>
            <a:spLocks noGrp="1"/>
          </p:cNvSpPr>
          <p:nvPr>
            <p:ph type="clipArt" sz="half" idx="1"/>
          </p:nvPr>
        </p:nvSpPr>
        <p:spPr>
          <a:xfrm>
            <a:off x="914400" y="1981200"/>
            <a:ext cx="5080000" cy="4114800"/>
          </a:xfrm>
        </p:spPr>
        <p:txBody>
          <a:bodyPr/>
          <a:lstStyle/>
          <a:p>
            <a:pPr lvl="0"/>
            <a:endParaRPr lang="it-IT" noProof="0"/>
          </a:p>
        </p:txBody>
      </p:sp>
      <p:sp>
        <p:nvSpPr>
          <p:cNvPr id="4" name="Segnaposto testo 3"/>
          <p:cNvSpPr>
            <a:spLocks noGrp="1"/>
          </p:cNvSpPr>
          <p:nvPr>
            <p:ph type="body" sz="half" idx="2"/>
          </p:nvPr>
        </p:nvSpPr>
        <p:spPr>
          <a:xfrm>
            <a:off x="6197600" y="1981200"/>
            <a:ext cx="508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90D42D-1EF6-4B7B-BB71-467C15E8F62A}"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573235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561959C-7B5D-4920-BF61-C0C017E3B953}" type="datetimeFigureOut">
              <a:rPr lang="it-IT" smtClean="0"/>
              <a:pPr/>
              <a:t>14/09/2020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7845B2D-F763-416A-960D-8442ACFDC265}" type="slidenum">
              <a:rPr lang="it-IT" smtClean="0"/>
              <a:pPr/>
              <a:t>‹N›</a:t>
            </a:fld>
            <a:endParaRPr lang="it-IT"/>
          </a:p>
        </p:txBody>
      </p:sp>
    </p:spTree>
    <p:extLst>
      <p:ext uri="{BB962C8B-B14F-4D97-AF65-F5344CB8AC3E}">
        <p14:creationId xmlns:p14="http://schemas.microsoft.com/office/powerpoint/2010/main" val="1097663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6" name="Immagine 5"/>
          <p:cNvPicPr>
            <a:picLocks noChangeAspect="1"/>
          </p:cNvPicPr>
          <p:nvPr userDrawn="1"/>
        </p:nvPicPr>
        <p:blipFill>
          <a:blip r:embed="rId2"/>
          <a:stretch>
            <a:fillRect/>
          </a:stretch>
        </p:blipFill>
        <p:spPr>
          <a:xfrm>
            <a:off x="368140" y="607373"/>
            <a:ext cx="3716977" cy="1866900"/>
          </a:xfrm>
          <a:prstGeom prst="rect">
            <a:avLst/>
          </a:prstGeom>
        </p:spPr>
      </p:pic>
      <p:sp>
        <p:nvSpPr>
          <p:cNvPr id="7" name="Text Box 17"/>
          <p:cNvSpPr txBox="1">
            <a:spLocks noChangeArrowheads="1"/>
          </p:cNvSpPr>
          <p:nvPr userDrawn="1"/>
        </p:nvSpPr>
        <p:spPr bwMode="auto">
          <a:xfrm>
            <a:off x="3" y="2846916"/>
            <a:ext cx="458152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CORSO DI FORMAZIONE</a:t>
            </a:r>
          </a:p>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 PER</a:t>
            </a:r>
          </a:p>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RESPONSABILI </a:t>
            </a:r>
          </a:p>
          <a:p>
            <a:pPr algn="ctr">
              <a:lnSpc>
                <a:spcPct val="90000"/>
              </a:lnSpc>
              <a:spcBef>
                <a:spcPct val="0"/>
              </a:spcBef>
              <a:buFontTx/>
              <a:buNone/>
            </a:pPr>
            <a:r>
              <a:rPr lang="it-IT" altLang="it-IT" sz="2800" b="1" dirty="0">
                <a:solidFill>
                  <a:srgbClr val="FF6600"/>
                </a:solidFill>
                <a:latin typeface="Verdana" panose="020B0604030504040204" pitchFamily="34" charset="0"/>
                <a:ea typeface="Verdana" panose="020B0604030504040204" pitchFamily="34" charset="0"/>
                <a:cs typeface="Verdana" panose="020B0604030504040204" pitchFamily="34" charset="0"/>
              </a:rPr>
              <a:t>E ADDETTI SPP</a:t>
            </a:r>
          </a:p>
          <a:p>
            <a:pPr>
              <a:lnSpc>
                <a:spcPct val="90000"/>
              </a:lnSpc>
              <a:spcBef>
                <a:spcPct val="0"/>
              </a:spcBef>
              <a:buFontTx/>
              <a:buNone/>
            </a:pPr>
            <a:endParaRPr lang="it-IT" altLang="it-IT" sz="1800" b="1" dirty="0">
              <a:solidFill>
                <a:srgbClr val="FF6600"/>
              </a:solidFill>
              <a:latin typeface="Verdana" panose="020B0604030504040204" pitchFamily="34" charset="0"/>
              <a:ea typeface="Verdana" panose="020B0604030504040204" pitchFamily="34" charset="0"/>
              <a:cs typeface="Verdana" panose="020B0604030504040204" pitchFamily="34" charset="0"/>
            </a:endParaRPr>
          </a:p>
          <a:p>
            <a:pPr algn="ctr">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Ai sensi dell’art. 32 del </a:t>
            </a:r>
            <a:r>
              <a:rPr lang="it-IT" altLang="it-IT" sz="1400" dirty="0" err="1">
                <a:solidFill>
                  <a:srgbClr val="FF6600"/>
                </a:solidFill>
                <a:latin typeface="Verdana" panose="020B0604030504040204" pitchFamily="34" charset="0"/>
                <a:ea typeface="Verdana" panose="020B0604030504040204" pitchFamily="34" charset="0"/>
                <a:cs typeface="Verdana" panose="020B0604030504040204" pitchFamily="34" charset="0"/>
              </a:rPr>
              <a:t>Dlgs</a:t>
            </a: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 81/2008</a:t>
            </a:r>
          </a:p>
          <a:p>
            <a:pPr algn="ctr">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e Accordi Stato regioni del</a:t>
            </a:r>
          </a:p>
          <a:p>
            <a:pPr algn="ctr">
              <a:lnSpc>
                <a:spcPct val="90000"/>
              </a:lnSpc>
              <a:spcBef>
                <a:spcPct val="0"/>
              </a:spcBef>
              <a:buFontTx/>
              <a:buNone/>
            </a:pPr>
            <a:r>
              <a:rPr lang="it-IT" altLang="it-IT" sz="1400" dirty="0">
                <a:solidFill>
                  <a:srgbClr val="FF6600"/>
                </a:solidFill>
                <a:latin typeface="Verdana" panose="020B0604030504040204" pitchFamily="34" charset="0"/>
                <a:ea typeface="Verdana" panose="020B0604030504040204" pitchFamily="34" charset="0"/>
                <a:cs typeface="Verdana" panose="020B0604030504040204" pitchFamily="34" charset="0"/>
              </a:rPr>
              <a:t>21/12/2011 e 7/7/2016 </a:t>
            </a:r>
          </a:p>
        </p:txBody>
      </p:sp>
      <p:sp>
        <p:nvSpPr>
          <p:cNvPr id="8" name="CasellaDiTesto 7"/>
          <p:cNvSpPr txBox="1"/>
          <p:nvPr userDrawn="1"/>
        </p:nvSpPr>
        <p:spPr>
          <a:xfrm>
            <a:off x="6969569" y="607376"/>
            <a:ext cx="4787007" cy="5386090"/>
          </a:xfrm>
          <a:prstGeom prst="rect">
            <a:avLst/>
          </a:prstGeom>
          <a:solidFill>
            <a:schemeClr val="accent1">
              <a:lumMod val="60000"/>
              <a:lumOff val="40000"/>
            </a:schemeClr>
          </a:solidFill>
        </p:spPr>
        <p:txBody>
          <a:bodyPr wrap="square" rtlCol="0">
            <a:spAutoFit/>
          </a:bodyPr>
          <a:lstStyle/>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r>
              <a:rPr lang="it-IT" sz="36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MODULO A</a:t>
            </a: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r>
              <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UNITA’ DIDATTICA: A 1 2</a:t>
            </a: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endParaRPr lang="it-IT" sz="28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r>
              <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L’APPROCCIO ALLA PREVENZIONE NEL </a:t>
            </a:r>
            <a:r>
              <a:rPr lang="it-IT" sz="2800" b="1" dirty="0" err="1">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D.lvo</a:t>
            </a:r>
            <a:r>
              <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 81/2008</a:t>
            </a:r>
          </a:p>
          <a:p>
            <a:endPar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a:p>
            <a:endParaRPr lang="it-IT" sz="2800" b="1"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86385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16" name="Picture 4" descr="sicurscuola_logo_im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1729" y="6263590"/>
            <a:ext cx="434379" cy="18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5"/>
          <p:cNvSpPr txBox="1">
            <a:spLocks noChangeArrowheads="1"/>
          </p:cNvSpPr>
          <p:nvPr userDrawn="1"/>
        </p:nvSpPr>
        <p:spPr bwMode="auto">
          <a:xfrm>
            <a:off x="896108" y="6219211"/>
            <a:ext cx="507012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it-IT" altLang="it-IT" sz="1200" dirty="0" err="1">
                <a:solidFill>
                  <a:srgbClr val="336699"/>
                </a:solidFill>
                <a:latin typeface="Arial Black" panose="020B0A04020102020204" pitchFamily="34" charset="0"/>
              </a:rPr>
              <a:t>Si</a:t>
            </a:r>
            <a:r>
              <a:rPr lang="it-IT" altLang="it-IT" sz="1200" dirty="0" err="1">
                <a:solidFill>
                  <a:srgbClr val="FF6600"/>
                </a:solidFill>
                <a:latin typeface="Arial Black" panose="020B0A04020102020204" pitchFamily="34" charset="0"/>
              </a:rPr>
              <a:t>R</a:t>
            </a:r>
            <a:r>
              <a:rPr lang="it-IT" altLang="it-IT" sz="1200" dirty="0" err="1">
                <a:solidFill>
                  <a:srgbClr val="336699"/>
                </a:solidFill>
                <a:latin typeface="Arial Black" panose="020B0A04020102020204" pitchFamily="34" charset="0"/>
              </a:rPr>
              <a:t>Ve</a:t>
            </a:r>
            <a:r>
              <a:rPr lang="it-IT" altLang="it-IT" sz="1200" dirty="0" err="1">
                <a:solidFill>
                  <a:srgbClr val="FF6600"/>
                </a:solidFill>
                <a:latin typeface="Arial Black" panose="020B0A04020102020204" pitchFamily="34" charset="0"/>
              </a:rPr>
              <a:t>S</a:t>
            </a:r>
            <a:r>
              <a:rPr lang="it-IT" altLang="it-IT" sz="1200" dirty="0" err="1">
                <a:solidFill>
                  <a:srgbClr val="336699"/>
                </a:solidFill>
                <a:latin typeface="Arial Black" panose="020B0A04020102020204" pitchFamily="34" charset="0"/>
              </a:rPr>
              <a:t>S</a:t>
            </a:r>
            <a:r>
              <a:rPr lang="it-IT" altLang="it-IT" sz="1200" dirty="0">
                <a:solidFill>
                  <a:srgbClr val="336699"/>
                </a:solidFill>
                <a:latin typeface="Arial Black" panose="020B0A04020102020204" pitchFamily="34" charset="0"/>
              </a:rPr>
              <a:t> </a:t>
            </a:r>
            <a:r>
              <a:rPr lang="it-IT" sz="1000" dirty="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it-IT" sz="10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rPr>
              <a:t>Sistema di Riferimento Veneto per la Sicurezza nelle Scuole </a:t>
            </a:r>
            <a:endParaRPr lang="it-IT" altLang="it-IT" sz="1000" dirty="0">
              <a:solidFill>
                <a:srgbClr val="5B9BD5">
                  <a:lumMod val="50000"/>
                </a:srgb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73332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9561959C-7B5D-4920-BF61-C0C017E3B953}" type="datetimeFigureOut">
              <a:rPr lang="it-IT" smtClean="0">
                <a:solidFill>
                  <a:prstClr val="black">
                    <a:tint val="75000"/>
                  </a:prstClr>
                </a:solidFill>
              </a:rPr>
              <a:pPr/>
              <a:t>14/09/2020</a:t>
            </a:fld>
            <a:endParaRPr lang="it-IT">
              <a:solidFill>
                <a:prstClr val="black">
                  <a:tint val="75000"/>
                </a:prstClr>
              </a:solidFill>
            </a:endParaRPr>
          </a:p>
        </p:txBody>
      </p:sp>
      <p:sp>
        <p:nvSpPr>
          <p:cNvPr id="4" name="Segnaposto piè di pagina 3"/>
          <p:cNvSpPr>
            <a:spLocks noGrp="1"/>
          </p:cNvSpPr>
          <p:nvPr>
            <p:ph type="ftr" sz="quarter" idx="11"/>
          </p:nvPr>
        </p:nvSpPr>
        <p:spPr/>
        <p:txBody>
          <a:bodyPr/>
          <a:lstStyle/>
          <a:p>
            <a:endParaRPr lang="it-IT">
              <a:solidFill>
                <a:prstClr val="black">
                  <a:tint val="75000"/>
                </a:prstClr>
              </a:solidFill>
            </a:endParaRPr>
          </a:p>
        </p:txBody>
      </p:sp>
      <p:sp>
        <p:nvSpPr>
          <p:cNvPr id="5" name="Segnaposto numero diapositiva 4"/>
          <p:cNvSpPr>
            <a:spLocks noGrp="1"/>
          </p:cNvSpPr>
          <p:nvPr>
            <p:ph type="sldNum" sz="quarter" idx="12"/>
          </p:nvPr>
        </p:nvSpPr>
        <p:spPr/>
        <p:txBody>
          <a:bodyPr/>
          <a:lstStyle/>
          <a:p>
            <a:fld id="{37845B2D-F763-416A-960D-8442ACFDC265}"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569336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FD1543-1037-4107-B034-94BB6D0CBDC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233155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65577B6-0F31-4577-80FE-013023743FF5}"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163967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5"/>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1" y="4589470"/>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lt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lt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BFF978D-ECB5-4080-9B73-B97B21931557}" type="slidenum">
              <a:rPr lang="it-IT" altLang="it-IT">
                <a:solidFill>
                  <a:srgbClr val="000000"/>
                </a:solidFill>
              </a:rPr>
              <a:pPr>
                <a:defRPr/>
              </a:pPr>
              <a:t>‹N›</a:t>
            </a:fld>
            <a:endParaRPr lang="it-IT" altLang="it-IT">
              <a:solidFill>
                <a:srgbClr val="000000"/>
              </a:solidFill>
            </a:endParaRPr>
          </a:p>
        </p:txBody>
      </p:sp>
    </p:spTree>
    <p:extLst>
      <p:ext uri="{BB962C8B-B14F-4D97-AF65-F5344CB8AC3E}">
        <p14:creationId xmlns:p14="http://schemas.microsoft.com/office/powerpoint/2010/main" val="381618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theme" Target="../theme/theme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1959C-7B5D-4920-BF61-C0C017E3B953}" type="datetimeFigureOut">
              <a:rPr lang="it-IT" smtClean="0"/>
              <a:pPr/>
              <a:t>14/09/2020</a:t>
            </a:fld>
            <a:endParaRPr lang="it-IT"/>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45B2D-F763-416A-960D-8442ACFDC265}" type="slidenum">
              <a:rPr lang="it-IT" smtClean="0"/>
              <a:pPr/>
              <a:t>‹N›</a:t>
            </a:fld>
            <a:endParaRPr lang="it-IT"/>
          </a:p>
        </p:txBody>
      </p:sp>
    </p:spTree>
    <p:extLst>
      <p:ext uri="{BB962C8B-B14F-4D97-AF65-F5344CB8AC3E}">
        <p14:creationId xmlns:p14="http://schemas.microsoft.com/office/powerpoint/2010/main" val="1086668795"/>
      </p:ext>
    </p:extLst>
  </p:cSld>
  <p:clrMap bg1="lt1" tx1="dk1" bg2="lt2" tx2="dk2" accent1="accent1" accent2="accent2" accent3="accent3" accent4="accent4" accent5="accent5" accent6="accent6" hlink="hlink" folHlink="folHlink"/>
  <p:sldLayoutIdLst>
    <p:sldLayoutId id="2147483660" r:id="rId1"/>
    <p:sldLayoutId id="2147483655" r:id="rId2"/>
    <p:sldLayoutId id="2147483654"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1959C-7B5D-4920-BF61-C0C017E3B953}" type="datetimeFigureOut">
              <a:rPr lang="it-IT" smtClean="0">
                <a:solidFill>
                  <a:prstClr val="black">
                    <a:tint val="75000"/>
                  </a:prstClr>
                </a:solidFill>
              </a:rPr>
              <a:pPr/>
              <a:t>14/09/2020</a:t>
            </a:fld>
            <a:endParaRPr lang="it-IT">
              <a:solidFill>
                <a:prstClr val="black">
                  <a:tint val="75000"/>
                </a:prstClr>
              </a:solidFill>
            </a:endParaRPr>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solidFill>
                <a:prstClr val="black">
                  <a:tint val="75000"/>
                </a:prstClr>
              </a:solidFill>
            </a:endParaRPr>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45B2D-F763-416A-960D-8442ACFDC265}"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365649109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 dello schema</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fontAlgn="base">
              <a:spcBef>
                <a:spcPct val="0"/>
              </a:spcBef>
              <a:spcAft>
                <a:spcPct val="0"/>
              </a:spcAft>
              <a:defRPr/>
            </a:pPr>
            <a:endParaRPr lang="it-IT" altLang="it-IT">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fontAlgn="base">
              <a:spcBef>
                <a:spcPct val="0"/>
              </a:spcBef>
              <a:spcAft>
                <a:spcPct val="0"/>
              </a:spcAft>
              <a:defRPr/>
            </a:pPr>
            <a:endParaRPr lang="it-IT" altLang="it-IT">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0E43E103-138F-4884-8A3C-FD08261C7361}" type="slidenum">
              <a:rPr lang="it-IT" altLang="it-IT">
                <a:solidFill>
                  <a:srgbClr val="000000"/>
                </a:solidFill>
              </a:rPr>
              <a:pPr fontAlgn="base">
                <a:spcBef>
                  <a:spcPct val="0"/>
                </a:spcBef>
                <a:spcAft>
                  <a:spcPct val="0"/>
                </a:spcAft>
                <a:defRPr/>
              </a:pPr>
              <a:t>‹N›</a:t>
            </a:fld>
            <a:endParaRPr lang="it-IT" altLang="it-IT">
              <a:solidFill>
                <a:srgbClr val="000000"/>
              </a:solidFill>
            </a:endParaRPr>
          </a:p>
        </p:txBody>
      </p:sp>
      <p:pic>
        <p:nvPicPr>
          <p:cNvPr id="7" name="Picture 4" descr="sicurscuola_logo_im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615637" y="6263590"/>
            <a:ext cx="579171" cy="188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5"/>
          <p:cNvSpPr txBox="1">
            <a:spLocks noChangeArrowheads="1"/>
          </p:cNvSpPr>
          <p:nvPr userDrawn="1"/>
        </p:nvSpPr>
        <p:spPr bwMode="auto">
          <a:xfrm>
            <a:off x="1194807" y="6219210"/>
            <a:ext cx="676017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fontAlgn="base">
              <a:spcBef>
                <a:spcPct val="50000"/>
              </a:spcBef>
              <a:spcAft>
                <a:spcPct val="0"/>
              </a:spcAft>
              <a:buFontTx/>
              <a:buNone/>
            </a:pPr>
            <a:r>
              <a:rPr lang="it-IT" altLang="it-IT" sz="1200" dirty="0" err="1">
                <a:solidFill>
                  <a:srgbClr val="336699"/>
                </a:solidFill>
                <a:latin typeface="Arial Black" panose="020B0A04020102020204" pitchFamily="34" charset="0"/>
              </a:rPr>
              <a:t>Si</a:t>
            </a:r>
            <a:r>
              <a:rPr lang="it-IT" altLang="it-IT" sz="1200" dirty="0" err="1">
                <a:solidFill>
                  <a:srgbClr val="FF6600"/>
                </a:solidFill>
                <a:latin typeface="Arial Black" panose="020B0A04020102020204" pitchFamily="34" charset="0"/>
              </a:rPr>
              <a:t>R</a:t>
            </a:r>
            <a:r>
              <a:rPr lang="it-IT" altLang="it-IT" sz="1200" dirty="0" err="1">
                <a:solidFill>
                  <a:srgbClr val="336699"/>
                </a:solidFill>
                <a:latin typeface="Arial Black" panose="020B0A04020102020204" pitchFamily="34" charset="0"/>
              </a:rPr>
              <a:t>Ve</a:t>
            </a:r>
            <a:r>
              <a:rPr lang="it-IT" altLang="it-IT" sz="1200" dirty="0" err="1">
                <a:solidFill>
                  <a:srgbClr val="FF6600"/>
                </a:solidFill>
                <a:latin typeface="Arial Black" panose="020B0A04020102020204" pitchFamily="34" charset="0"/>
              </a:rPr>
              <a:t>S</a:t>
            </a:r>
            <a:r>
              <a:rPr lang="it-IT" altLang="it-IT" sz="1200" dirty="0" err="1">
                <a:solidFill>
                  <a:srgbClr val="336699"/>
                </a:solidFill>
                <a:latin typeface="Arial Black" panose="020B0A04020102020204" pitchFamily="34" charset="0"/>
              </a:rPr>
              <a:t>S</a:t>
            </a:r>
            <a:r>
              <a:rPr lang="it-IT" altLang="it-IT" sz="1200" dirty="0">
                <a:solidFill>
                  <a:srgbClr val="336699"/>
                </a:solidFill>
                <a:latin typeface="Arial Black" panose="020B0A04020102020204" pitchFamily="34" charset="0"/>
              </a:rPr>
              <a:t> </a:t>
            </a:r>
            <a:r>
              <a:rPr lang="it-IT" sz="1000" dirty="0">
                <a:solidFill>
                  <a:srgbClr val="000000"/>
                </a:solidFill>
                <a:latin typeface="Verdana" panose="020B0604030504040204" pitchFamily="34" charset="0"/>
                <a:ea typeface="Verdana" panose="020B0604030504040204" pitchFamily="34" charset="0"/>
                <a:cs typeface="Verdana" panose="020B0604030504040204" pitchFamily="34" charset="0"/>
              </a:rPr>
              <a:t>-  </a:t>
            </a:r>
            <a:r>
              <a:rPr lang="it-IT" sz="1000" dirty="0">
                <a:solidFill>
                  <a:srgbClr val="00CC99">
                    <a:lumMod val="50000"/>
                  </a:srgbClr>
                </a:solidFill>
                <a:latin typeface="Verdana" panose="020B0604030504040204" pitchFamily="34" charset="0"/>
                <a:ea typeface="Verdana" panose="020B0604030504040204" pitchFamily="34" charset="0"/>
                <a:cs typeface="Verdana" panose="020B0604030504040204" pitchFamily="34" charset="0"/>
              </a:rPr>
              <a:t>Sistema di Riferimento Veneto per la Sicurezza nelle Scuole </a:t>
            </a:r>
            <a:endParaRPr lang="it-IT" altLang="it-IT" sz="1000" dirty="0">
              <a:solidFill>
                <a:srgbClr val="00CC99">
                  <a:lumMod val="50000"/>
                </a:srgb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2571315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h0A9k5Qss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DOCUMENTO-TECNICO%20CTS%2028_05_2020-SULL&#8217;IPOTESI-DI-RIMODULAZIONE-DELLE-MISURE-CONTENITIVE-NEL-SETTORE-SCOLASTICO.pdf" TargetMode="External"/><Relationship Id="rId2" Type="http://schemas.openxmlformats.org/officeDocument/2006/relationships/hyperlink" Target="Rappporto%20ISS%20COVID-19%20n.%2025_202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Circolare%2022_05_2020%20Ministero%20Salute.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Protocollo_sicurezza_Scuola%206%20agosto%202020.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Circolare%205443-del-22-febbraio-2020%20Ministero%20Salute.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DOCUMENTO-TECNICO%20CTS%2028_05_2020-SULL&#8217;IPOTESI-DI-RIMODULAZIONE-DELLE-MISURE-CONTENITIVE-NEL-SETTORE-SCOLASTICO.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Rappporto%20ISS%20COVID-19%20n.%2025_2020%20Sanificazion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3"/>
          <a:stretch>
            <a:fillRect/>
          </a:stretch>
        </p:blipFill>
        <p:spPr>
          <a:xfrm>
            <a:off x="368138" y="607373"/>
            <a:ext cx="3716977" cy="1866900"/>
          </a:xfrm>
          <a:prstGeom prst="rect">
            <a:avLst/>
          </a:prstGeom>
        </p:spPr>
      </p:pic>
      <p:sp>
        <p:nvSpPr>
          <p:cNvPr id="5" name="CasellaDiTesto 4"/>
          <p:cNvSpPr txBox="1"/>
          <p:nvPr/>
        </p:nvSpPr>
        <p:spPr>
          <a:xfrm>
            <a:off x="4683761" y="707234"/>
            <a:ext cx="7034674" cy="4216539"/>
          </a:xfrm>
          <a:prstGeom prst="rect">
            <a:avLst/>
          </a:prstGeom>
          <a:solidFill>
            <a:schemeClr val="accent1">
              <a:lumMod val="60000"/>
              <a:lumOff val="40000"/>
            </a:schemeClr>
          </a:solidFill>
        </p:spPr>
        <p:txBody>
          <a:bodyPr wrap="square" rtlCol="0">
            <a:spAutoFit/>
          </a:bodyPr>
          <a:lstStyle/>
          <a:p>
            <a:pPr algn="ctr"/>
            <a:endParaRPr lang="it-IT" sz="2800" b="1" dirty="0">
              <a:solidFill>
                <a:srgbClr val="FF0000"/>
              </a:solidFill>
              <a:latin typeface="Cambria" panose="02040503050406030204" pitchFamily="18" charset="0"/>
              <a:ea typeface="Cambria" panose="02040503050406030204" pitchFamily="18" charset="0"/>
              <a:cs typeface="Verdana" panose="020B0604030504040204" pitchFamily="34" charset="0"/>
            </a:endParaRPr>
          </a:p>
          <a:p>
            <a:pPr algn="ctr"/>
            <a:r>
              <a:rPr lang="it-IT" sz="2800" b="1" dirty="0">
                <a:solidFill>
                  <a:srgbClr val="FF0000"/>
                </a:solidFill>
                <a:latin typeface="Cambria" panose="02040503050406030204" pitchFamily="18" charset="0"/>
                <a:ea typeface="Cambria" panose="02040503050406030204" pitchFamily="18" charset="0"/>
                <a:cs typeface="Verdana" panose="020B0604030504040204" pitchFamily="34" charset="0"/>
              </a:rPr>
              <a:t>MISURE </a:t>
            </a:r>
          </a:p>
          <a:p>
            <a:pPr algn="ctr"/>
            <a:r>
              <a:rPr lang="it-IT" sz="2800" b="1" dirty="0">
                <a:solidFill>
                  <a:srgbClr val="FF0000"/>
                </a:solidFill>
                <a:latin typeface="Cambria" panose="02040503050406030204" pitchFamily="18" charset="0"/>
                <a:ea typeface="Cambria" panose="02040503050406030204" pitchFamily="18" charset="0"/>
                <a:cs typeface="Verdana" panose="020B0604030504040204" pitchFamily="34" charset="0"/>
              </a:rPr>
              <a:t>DI PREVENZIONE E PROTEZIONE             PER IL CONTENIMENTO DELLA DIFFUSIONE DEL COVID-19</a:t>
            </a:r>
          </a:p>
          <a:p>
            <a:pPr algn="ctr"/>
            <a:endParaRPr lang="it-IT" sz="1400" b="1" dirty="0">
              <a:solidFill>
                <a:srgbClr val="FF0000"/>
              </a:solidFill>
              <a:latin typeface="Cambria" panose="02040503050406030204" pitchFamily="18" charset="0"/>
              <a:ea typeface="Cambria" panose="02040503050406030204" pitchFamily="18" charset="0"/>
              <a:cs typeface="Verdana" panose="020B0604030504040204" pitchFamily="34" charset="0"/>
            </a:endParaRPr>
          </a:p>
          <a:p>
            <a:pPr algn="ctr"/>
            <a:r>
              <a:rPr lang="it-IT" sz="28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a:t>
            </a:r>
          </a:p>
          <a:p>
            <a:pPr algn="ctr"/>
            <a:endParaRPr lang="it-IT" sz="1400" b="1"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pPr algn="ctr"/>
            <a:r>
              <a:rPr lang="it-IT" sz="2400" b="1" dirty="0">
                <a:latin typeface="Cambria" panose="02040503050406030204" pitchFamily="18" charset="0"/>
                <a:ea typeface="Cambria" panose="02040503050406030204" pitchFamily="18" charset="0"/>
                <a:cs typeface="Verdana" panose="020B0604030504040204" pitchFamily="34" charset="0"/>
              </a:rPr>
              <a:t>Igiene, pulizia e </a:t>
            </a:r>
            <a:r>
              <a:rPr lang="it-IT" sz="2400" b="1">
                <a:latin typeface="Cambria" panose="02040503050406030204" pitchFamily="18" charset="0"/>
                <a:ea typeface="Cambria" panose="02040503050406030204" pitchFamily="18" charset="0"/>
                <a:cs typeface="Verdana" panose="020B0604030504040204" pitchFamily="34" charset="0"/>
              </a:rPr>
              <a:t>disinfezione                                   degli </a:t>
            </a:r>
            <a:r>
              <a:rPr lang="it-IT" sz="2400" b="1" dirty="0">
                <a:latin typeface="Cambria" panose="02040503050406030204" pitchFamily="18" charset="0"/>
                <a:ea typeface="Cambria" panose="02040503050406030204" pitchFamily="18" charset="0"/>
                <a:cs typeface="Verdana" panose="020B0604030504040204" pitchFamily="34" charset="0"/>
              </a:rPr>
              <a:t>ambienti scolastici</a:t>
            </a:r>
          </a:p>
          <a:p>
            <a:endParaRPr lang="it-IT" sz="2400" b="1" dirty="0">
              <a:latin typeface="Cambria" panose="02040503050406030204" pitchFamily="18" charset="0"/>
              <a:ea typeface="Cambria" panose="02040503050406030204" pitchFamily="18" charset="0"/>
              <a:cs typeface="Verdana" panose="020B0604030504040204" pitchFamily="34" charset="0"/>
            </a:endParaRPr>
          </a:p>
        </p:txBody>
      </p:sp>
    </p:spTree>
    <p:extLst>
      <p:ext uri="{BB962C8B-B14F-4D97-AF65-F5344CB8AC3E}">
        <p14:creationId xmlns:p14="http://schemas.microsoft.com/office/powerpoint/2010/main" val="120079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343346" y="1175662"/>
            <a:ext cx="9505308" cy="4154984"/>
          </a:xfrm>
          <a:prstGeom prst="rect">
            <a:avLst/>
          </a:prstGeom>
          <a:noFill/>
        </p:spPr>
        <p:txBody>
          <a:bodyPr wrap="square" rtlCol="0">
            <a:spAutoFit/>
          </a:bodyPr>
          <a:lstStyle/>
          <a:p>
            <a:r>
              <a:rPr lang="it-IT" sz="2800" b="1" i="0" u="none" strike="noStrike" baseline="0" dirty="0">
                <a:solidFill>
                  <a:srgbClr val="00B050"/>
                </a:solidFill>
                <a:latin typeface="Cambria" panose="02040503050406030204" pitchFamily="18" charset="0"/>
                <a:ea typeface="Cambria" panose="02040503050406030204" pitchFamily="18" charset="0"/>
              </a:rPr>
              <a:t>Le soluzioni alcoliche a concentrazioni più elevate sono meno efficaci poiché le proteine sono difficilmente denaturabili in assenza dell’acqua</a:t>
            </a:r>
            <a:r>
              <a:rPr lang="it-IT" sz="2800" b="0" i="0" u="none" strike="noStrike" baseline="0" dirty="0">
                <a:solidFill>
                  <a:srgbClr val="000000"/>
                </a:solidFill>
                <a:latin typeface="Cambria" panose="02040503050406030204" pitchFamily="18" charset="0"/>
                <a:ea typeface="Cambria" panose="02040503050406030204" pitchFamily="18" charset="0"/>
              </a:rPr>
              <a:t>. </a:t>
            </a:r>
          </a:p>
          <a:p>
            <a:endParaRPr lang="it-IT" sz="1200" dirty="0">
              <a:solidFill>
                <a:srgbClr val="000000"/>
              </a:solidFill>
              <a:latin typeface="Cambria" panose="02040503050406030204" pitchFamily="18" charset="0"/>
              <a:ea typeface="Cambria" panose="02040503050406030204" pitchFamily="18" charset="0"/>
            </a:endParaRPr>
          </a:p>
          <a:p>
            <a:r>
              <a:rPr lang="it-IT" sz="2800" b="0" i="0" u="none" strike="noStrike" baseline="0" dirty="0">
                <a:solidFill>
                  <a:srgbClr val="000000"/>
                </a:solidFill>
                <a:latin typeface="Cambria" panose="02040503050406030204" pitchFamily="18" charset="0"/>
                <a:ea typeface="Cambria" panose="02040503050406030204" pitchFamily="18" charset="0"/>
              </a:rPr>
              <a:t>Anche in questo caso, le concentrazioni da utilizzare e i tempi di contatto da rispettare per un’efficace azione disinfettante devono essere dichiarati in etichetta sotto la responsabilità del produttore. Quest’ultimo, infatti, presenta, in relazione dell’organismo bersaglio, test di verifica dell’efficacia che, se ritenuti idonei, consentono l’autorizzazione del prodotto. </a:t>
            </a:r>
            <a:endParaRPr lang="it-IT" sz="28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2945696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482879" y="462051"/>
            <a:ext cx="9448825" cy="5139869"/>
          </a:xfrm>
          <a:prstGeom prst="rect">
            <a:avLst/>
          </a:prstGeom>
          <a:noFill/>
        </p:spPr>
        <p:txBody>
          <a:bodyPr wrap="square" rtlCol="0">
            <a:spAutoFit/>
          </a:bodyPr>
          <a:lstStyle/>
          <a:p>
            <a:r>
              <a:rPr lang="it-IT" sz="2800" b="1" i="0" u="sng" strike="noStrike" baseline="0" dirty="0">
                <a:solidFill>
                  <a:srgbClr val="000000"/>
                </a:solidFill>
                <a:latin typeface="Cambria" panose="02040503050406030204" pitchFamily="18" charset="0"/>
                <a:ea typeface="Cambria" panose="02040503050406030204" pitchFamily="18" charset="0"/>
              </a:rPr>
              <a:t>Modalità di utilizzo dei disinfettanti per le mani </a:t>
            </a:r>
            <a:endParaRPr lang="it-IT" sz="2800" b="0" i="0" u="sng" strike="noStrike" baseline="0" dirty="0">
              <a:solidFill>
                <a:srgbClr val="000000"/>
              </a:solidFill>
              <a:latin typeface="Cambria" panose="02040503050406030204" pitchFamily="18" charset="0"/>
              <a:ea typeface="Cambria" panose="02040503050406030204" pitchFamily="18" charset="0"/>
            </a:endParaRPr>
          </a:p>
          <a:p>
            <a:endParaRPr lang="it-IT" sz="1000" b="0" i="0" u="none" strike="noStrike" baseline="0" dirty="0">
              <a:solidFill>
                <a:srgbClr val="000000"/>
              </a:solidFill>
              <a:latin typeface="Cambria" panose="02040503050406030204" pitchFamily="18" charset="0"/>
              <a:ea typeface="Cambria" panose="02040503050406030204" pitchFamily="18" charset="0"/>
            </a:endParaRPr>
          </a:p>
          <a:p>
            <a:r>
              <a:rPr lang="it-IT" sz="2800" b="0" i="0" u="none" strike="noStrike" baseline="0" dirty="0">
                <a:solidFill>
                  <a:srgbClr val="000000"/>
                </a:solidFill>
                <a:latin typeface="Cambria" panose="02040503050406030204" pitchFamily="18" charset="0"/>
                <a:ea typeface="Cambria" panose="02040503050406030204" pitchFamily="18" charset="0"/>
              </a:rPr>
              <a:t>Nell’utilizzo dei disinfettanti per le mani, ma in generale per tutti i disinfettanti, devono essere seguite attentamente le indicazioni riportate in etichetta rispettando </a:t>
            </a:r>
            <a:r>
              <a:rPr lang="it-IT" sz="2800" b="1" i="0" u="none" strike="noStrike" baseline="0" dirty="0">
                <a:solidFill>
                  <a:srgbClr val="0070C0"/>
                </a:solidFill>
                <a:latin typeface="Cambria" panose="02040503050406030204" pitchFamily="18" charset="0"/>
                <a:ea typeface="Cambria" panose="02040503050406030204" pitchFamily="18" charset="0"/>
              </a:rPr>
              <a:t>modalità di applicazione</a:t>
            </a:r>
            <a:r>
              <a:rPr lang="it-IT" sz="2800" b="0" i="0" u="none" strike="noStrike" baseline="0" dirty="0">
                <a:solidFill>
                  <a:srgbClr val="000000"/>
                </a:solidFill>
                <a:latin typeface="Cambria" panose="02040503050406030204" pitchFamily="18" charset="0"/>
                <a:ea typeface="Cambria" panose="02040503050406030204" pitchFamily="18" charset="0"/>
              </a:rPr>
              <a:t>, quantità da utilizzare e tempo di contatto. </a:t>
            </a:r>
          </a:p>
          <a:p>
            <a:endParaRPr lang="it-IT" sz="1000" dirty="0">
              <a:solidFill>
                <a:srgbClr val="000000"/>
              </a:solidFill>
              <a:latin typeface="Cambria" panose="02040503050406030204" pitchFamily="18" charset="0"/>
              <a:ea typeface="Cambria" panose="02040503050406030204" pitchFamily="18" charset="0"/>
            </a:endParaRPr>
          </a:p>
          <a:p>
            <a:r>
              <a:rPr lang="it-IT" sz="2800" b="0" i="0" u="none" strike="noStrike" baseline="0" dirty="0">
                <a:solidFill>
                  <a:srgbClr val="000000"/>
                </a:solidFill>
                <a:latin typeface="Cambria" panose="02040503050406030204" pitchFamily="18" charset="0"/>
                <a:ea typeface="Cambria" panose="02040503050406030204" pitchFamily="18" charset="0"/>
              </a:rPr>
              <a:t>Queste indicazioni derivano infatti dagli studi effettuati per verificare l’efficacia di ogni prodotto. </a:t>
            </a:r>
          </a:p>
          <a:p>
            <a:r>
              <a:rPr lang="it-IT" sz="2800" b="1" i="0" u="none" strike="noStrike" baseline="0" dirty="0">
                <a:solidFill>
                  <a:srgbClr val="00B050"/>
                </a:solidFill>
                <a:latin typeface="Cambria" panose="02040503050406030204" pitchFamily="18" charset="0"/>
                <a:ea typeface="Cambria" panose="02040503050406030204" pitchFamily="18" charset="0"/>
              </a:rPr>
              <a:t>Ad esempio, l’indicazione in etichetta “</a:t>
            </a:r>
            <a:r>
              <a:rPr lang="it-IT" sz="2800" b="1" i="1" u="none" strike="noStrike" baseline="0" dirty="0">
                <a:solidFill>
                  <a:srgbClr val="00B050"/>
                </a:solidFill>
                <a:latin typeface="Cambria" panose="02040503050406030204" pitchFamily="18" charset="0"/>
                <a:ea typeface="Cambria" panose="02040503050406030204" pitchFamily="18" charset="0"/>
              </a:rPr>
              <a:t>strofinare le mani per almeno 30 secondi” </a:t>
            </a:r>
            <a:r>
              <a:rPr lang="it-IT" sz="2800" b="1" i="0" u="none" strike="noStrike" baseline="0" dirty="0">
                <a:solidFill>
                  <a:srgbClr val="00B050"/>
                </a:solidFill>
                <a:latin typeface="Cambria" panose="02040503050406030204" pitchFamily="18" charset="0"/>
                <a:ea typeface="Cambria" panose="02040503050406030204" pitchFamily="18" charset="0"/>
              </a:rPr>
              <a:t>indica che trenta secondi sono il tempo minimo necessario per lo sviluppo dell’azione disinfettante</a:t>
            </a:r>
            <a:r>
              <a:rPr lang="it-IT" b="1" dirty="0">
                <a:solidFill>
                  <a:srgbClr val="00B050"/>
                </a:solidFill>
                <a:latin typeface="Arial Narrow" panose="020B0606020202030204" pitchFamily="34" charset="0"/>
                <a:ea typeface="Cambria" panose="02040503050406030204" pitchFamily="18" charset="0"/>
              </a:rPr>
              <a:t>.</a:t>
            </a:r>
            <a:endParaRPr lang="it-IT" sz="2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8538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493153" y="1702656"/>
            <a:ext cx="9448825" cy="954107"/>
          </a:xfrm>
          <a:prstGeom prst="rect">
            <a:avLst/>
          </a:prstGeom>
          <a:noFill/>
        </p:spPr>
        <p:txBody>
          <a:bodyPr wrap="square" rtlCol="0">
            <a:spAutoFit/>
          </a:bodyPr>
          <a:lstStyle/>
          <a:p>
            <a:r>
              <a:rPr lang="it-IT" sz="28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Video sul corretto </a:t>
            </a:r>
            <a:r>
              <a:rPr lang="it-IT" sz="2800" b="1" u="sng" dirty="0">
                <a:solidFill>
                  <a:srgbClr val="00B050"/>
                </a:solidFill>
                <a:latin typeface="Calibri" panose="020F0502020204030204" pitchFamily="34" charset="0"/>
                <a:ea typeface="Calibri" panose="020F0502020204030204" pitchFamily="34" charset="0"/>
                <a:cs typeface="Times New Roman" panose="02020603050405020304" pitchFamily="18" charset="0"/>
              </a:rPr>
              <a:t>LAVAGGIO DELLE MANI </a:t>
            </a:r>
            <a:r>
              <a:rPr lang="it-IT" sz="28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realizzato dal Comitato di Padova della Croce Rossa Italiana</a:t>
            </a:r>
            <a:endParaRPr lang="it-IT" sz="2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459730E8-F0D4-44A6-B27A-75229DAC8AFE}"/>
              </a:ext>
            </a:extLst>
          </p:cNvPr>
          <p:cNvSpPr>
            <a:spLocks noChangeArrowheads="1"/>
          </p:cNvSpPr>
          <p:nvPr/>
        </p:nvSpPr>
        <p:spPr bwMode="auto">
          <a:xfrm rot="10800000" flipV="1">
            <a:off x="2097628" y="3167390"/>
            <a:ext cx="8239874"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https://www.youtube.com/watch?v=h0A9k5Qss14</a:t>
            </a:r>
            <a:r>
              <a:rPr kumimoji="0" lang="it-IT" altLang="it-IT" sz="2800" b="0" i="0" u="none" strike="noStrike" cap="none" normalizeH="0" baseline="0" dirty="0">
                <a:ln>
                  <a:noFill/>
                </a:ln>
                <a:solidFill>
                  <a:schemeClr val="tx1"/>
                </a:solidFill>
                <a:effectLst/>
              </a:rPr>
              <a:t> </a:t>
            </a:r>
            <a:endParaRPr kumimoji="0" lang="it-IT" altLang="it-IT"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3560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4331" y="1175661"/>
            <a:ext cx="10243337" cy="4154984"/>
          </a:xfrm>
          <a:prstGeom prst="rect">
            <a:avLst/>
          </a:prstGeom>
          <a:noFill/>
        </p:spPr>
        <p:txBody>
          <a:bodyPr wrap="square" rtlCol="0">
            <a:spAutoFit/>
          </a:bodyPr>
          <a:lstStyle/>
          <a:p>
            <a:r>
              <a:rPr lang="it-IT" sz="2800" b="1" i="0" u="none" strike="noStrike" baseline="0" dirty="0">
                <a:solidFill>
                  <a:srgbClr val="FF0000"/>
                </a:solidFill>
                <a:latin typeface="Cambria" panose="02040503050406030204" pitchFamily="18" charset="0"/>
                <a:ea typeface="Cambria" panose="02040503050406030204" pitchFamily="18" charset="0"/>
              </a:rPr>
              <a:t>Pulizia e disinfezione </a:t>
            </a:r>
          </a:p>
          <a:p>
            <a:endParaRPr lang="it-IT" sz="1200" b="0" i="0" u="none" strike="noStrike" baseline="0" dirty="0">
              <a:solidFill>
                <a:srgbClr val="000000"/>
              </a:solidFill>
              <a:latin typeface="Cambria" panose="02040503050406030204" pitchFamily="18" charset="0"/>
              <a:ea typeface="Cambria" panose="02040503050406030204" pitchFamily="18" charset="0"/>
            </a:endParaRPr>
          </a:p>
          <a:p>
            <a:r>
              <a:rPr lang="it-IT" sz="2800" b="0" i="0" u="none" strike="noStrike" baseline="0" dirty="0">
                <a:solidFill>
                  <a:srgbClr val="000000"/>
                </a:solidFill>
                <a:latin typeface="Cambria" panose="02040503050406030204" pitchFamily="18" charset="0"/>
                <a:ea typeface="Cambria" panose="02040503050406030204" pitchFamily="18" charset="0"/>
              </a:rPr>
              <a:t>In considerazione della potenziale capacità del virus SARS-CoV-2 di sopravvivere sulle superfici, è buona norma procedere frequentemente e accuratamente alla detersione (pulizia) e disinfezione delle superfici ambientali che devono essere tanto più accurate e regolari in particolar modo per quelle superfici con le quali si viene più frequentemente a contatto (es. maniglie, superfici dei servizi igienici, superfici di lavoro, cellulare, tablet, PC, oggetti di uso frequente). </a:t>
            </a:r>
          </a:p>
        </p:txBody>
      </p:sp>
    </p:spTree>
    <p:extLst>
      <p:ext uri="{BB962C8B-B14F-4D97-AF65-F5344CB8AC3E}">
        <p14:creationId xmlns:p14="http://schemas.microsoft.com/office/powerpoint/2010/main" val="3560723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35975" y="764694"/>
            <a:ext cx="10594370" cy="5447645"/>
          </a:xfrm>
          <a:prstGeom prst="rect">
            <a:avLst/>
          </a:prstGeom>
          <a:noFill/>
        </p:spPr>
        <p:txBody>
          <a:bodyPr wrap="square" rtlCol="0">
            <a:spAutoFit/>
          </a:bodyPr>
          <a:lstStyle/>
          <a:p>
            <a:pPr algn="l"/>
            <a:r>
              <a:rPr lang="it-IT" sz="2800" b="1" i="0" u="none" strike="noStrike" baseline="0" dirty="0">
                <a:solidFill>
                  <a:srgbClr val="00B050"/>
                </a:solidFill>
                <a:latin typeface="Cambria" panose="02040503050406030204" pitchFamily="18" charset="0"/>
                <a:ea typeface="Cambria" panose="02040503050406030204" pitchFamily="18" charset="0"/>
                <a:hlinkClick r:id="rId2" action="ppaction://hlinkfile"/>
              </a:rPr>
              <a:t>Il </a:t>
            </a:r>
            <a:r>
              <a:rPr lang="it-IT" sz="2800" b="1" dirty="0">
                <a:solidFill>
                  <a:srgbClr val="00B050"/>
                </a:solidFill>
                <a:latin typeface="Cambria" panose="02040503050406030204" pitchFamily="18" charset="0"/>
                <a:ea typeface="Cambria" panose="02040503050406030204" pitchFamily="18" charset="0"/>
                <a:hlinkClick r:id="rId2" action="ppaction://hlinkfile"/>
              </a:rPr>
              <a:t>Rapporto ISS Covid-19 n.25 del 15 maggio 2020 </a:t>
            </a:r>
            <a:endParaRPr lang="it-IT" sz="2800" b="1" dirty="0">
              <a:solidFill>
                <a:srgbClr val="00B050"/>
              </a:solidFill>
              <a:latin typeface="Cambria" panose="02040503050406030204" pitchFamily="18" charset="0"/>
              <a:ea typeface="Cambria" panose="02040503050406030204" pitchFamily="18" charset="0"/>
            </a:endParaRPr>
          </a:p>
          <a:p>
            <a:pPr algn="l"/>
            <a:r>
              <a:rPr lang="it-IT" sz="2800" dirty="0">
                <a:latin typeface="Cambria" panose="02040503050406030204" pitchFamily="18" charset="0"/>
                <a:ea typeface="Cambria" panose="02040503050406030204" pitchFamily="18" charset="0"/>
              </a:rPr>
              <a:t>riporta una serie di indicazioni e procedure per la sanificazione.</a:t>
            </a:r>
          </a:p>
          <a:p>
            <a:pPr algn="l"/>
            <a:endParaRPr lang="it-IT" sz="2800" dirty="0">
              <a:latin typeface="Cambria" panose="02040503050406030204" pitchFamily="18" charset="0"/>
              <a:ea typeface="Cambria" panose="02040503050406030204" pitchFamily="18" charset="0"/>
            </a:endParaRPr>
          </a:p>
          <a:p>
            <a:pPr algn="l"/>
            <a:r>
              <a:rPr lang="it-IT" sz="2800" dirty="0">
                <a:latin typeface="Cambria" panose="02040503050406030204" pitchFamily="18" charset="0"/>
                <a:ea typeface="Cambria" panose="02040503050406030204" pitchFamily="18" charset="0"/>
              </a:rPr>
              <a:t>Nel </a:t>
            </a:r>
            <a:r>
              <a:rPr lang="it-IT" sz="2800" u="none" strike="noStrike" baseline="0" dirty="0">
                <a:latin typeface="Cambria" panose="02040503050406030204" pitchFamily="18" charset="0"/>
                <a:ea typeface="Cambria" panose="02040503050406030204" pitchFamily="18" charset="0"/>
              </a:rPr>
              <a:t>Rapporto ISS è presente una tabella (contenuta anche nel </a:t>
            </a:r>
            <a:r>
              <a:rPr lang="it-IT" sz="2800" b="1" u="none" strike="noStrike" baseline="0" dirty="0">
                <a:latin typeface="Cambria" panose="02040503050406030204" pitchFamily="18" charset="0"/>
                <a:ea typeface="Cambria" panose="02040503050406030204" pitchFamily="18" charset="0"/>
                <a:hlinkClick r:id="rId3" action="ppaction://hlinkfile"/>
              </a:rPr>
              <a:t>Documento del CTS del 28 maggio 2020</a:t>
            </a:r>
            <a:r>
              <a:rPr lang="it-IT" sz="2800" u="none" strike="noStrike" baseline="0" dirty="0">
                <a:latin typeface="Cambria" panose="02040503050406030204" pitchFamily="18" charset="0"/>
                <a:ea typeface="Cambria" panose="02040503050406030204" pitchFamily="18" charset="0"/>
              </a:rPr>
              <a:t>) che riguarda le superfici, le particelle virali </a:t>
            </a:r>
            <a:r>
              <a:rPr lang="it-IT" sz="2800" dirty="0">
                <a:latin typeface="Cambria" panose="02040503050406030204" pitchFamily="18" charset="0"/>
                <a:ea typeface="Cambria" panose="02040503050406030204" pitchFamily="18" charset="0"/>
              </a:rPr>
              <a:t>infettanti e i tempi di sopravvivenza.</a:t>
            </a:r>
          </a:p>
          <a:p>
            <a:pPr algn="l"/>
            <a:endParaRPr lang="it-IT" sz="2800" i="1" dirty="0">
              <a:latin typeface="Cambria" panose="02040503050406030204" pitchFamily="18" charset="0"/>
              <a:ea typeface="Cambria" panose="02040503050406030204" pitchFamily="18" charset="0"/>
            </a:endParaRPr>
          </a:p>
          <a:p>
            <a:pPr algn="l"/>
            <a:r>
              <a:rPr lang="it-IT" sz="2800" i="1" dirty="0">
                <a:latin typeface="Cambria" panose="02040503050406030204" pitchFamily="18" charset="0"/>
                <a:ea typeface="Cambria" panose="02040503050406030204" pitchFamily="18" charset="0"/>
              </a:rPr>
              <a:t>I dati in essa riportati, essendo generati da condizioni sperimentali, devono essere interpretati con cautela, tenendo anche conto del fatto che la presenza di RNA virale non indica necessariamente che il virus sia vitale e potenzialmente infettivo.</a:t>
            </a:r>
          </a:p>
          <a:p>
            <a:pPr algn="l"/>
            <a:endParaRPr lang="it-IT" sz="2800" dirty="0">
              <a:latin typeface="Cambria" panose="02040503050406030204" pitchFamily="18" charset="0"/>
              <a:ea typeface="Cambria" panose="02040503050406030204" pitchFamily="18" charset="0"/>
            </a:endParaRPr>
          </a:p>
          <a:p>
            <a:endParaRPr lang="it-IT" sz="12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27280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4CB21AC4-120B-451B-AA59-690FCD354890}"/>
              </a:ext>
            </a:extLst>
          </p:cNvPr>
          <p:cNvPicPr>
            <a:picLocks noChangeAspect="1"/>
          </p:cNvPicPr>
          <p:nvPr/>
        </p:nvPicPr>
        <p:blipFill>
          <a:blip r:embed="rId2"/>
          <a:stretch>
            <a:fillRect/>
          </a:stretch>
        </p:blipFill>
        <p:spPr>
          <a:xfrm>
            <a:off x="1354475" y="351078"/>
            <a:ext cx="9659421" cy="4665485"/>
          </a:xfrm>
          <a:prstGeom prst="rect">
            <a:avLst/>
          </a:prstGeom>
        </p:spPr>
      </p:pic>
      <p:sp>
        <p:nvSpPr>
          <p:cNvPr id="9" name="CasellaDiTesto 8">
            <a:extLst>
              <a:ext uri="{FF2B5EF4-FFF2-40B4-BE49-F238E27FC236}">
                <a16:creationId xmlns:a16="http://schemas.microsoft.com/office/drawing/2014/main" id="{272D772B-DDE4-43EF-AABF-8328224C1AAC}"/>
              </a:ext>
            </a:extLst>
          </p:cNvPr>
          <p:cNvSpPr txBox="1"/>
          <p:nvPr/>
        </p:nvSpPr>
        <p:spPr>
          <a:xfrm>
            <a:off x="1354475" y="5150127"/>
            <a:ext cx="10040851" cy="707886"/>
          </a:xfrm>
          <a:prstGeom prst="rect">
            <a:avLst/>
          </a:prstGeom>
          <a:noFill/>
        </p:spPr>
        <p:txBody>
          <a:bodyPr wrap="square">
            <a:spAutoFit/>
          </a:bodyPr>
          <a:lstStyle/>
          <a:p>
            <a:r>
              <a:rPr lang="it-IT" sz="2000" b="0" i="1" u="none" strike="noStrike" baseline="0" dirty="0">
                <a:solidFill>
                  <a:srgbClr val="000000"/>
                </a:solidFill>
                <a:latin typeface="Cambria" panose="02040503050406030204" pitchFamily="18" charset="0"/>
                <a:ea typeface="Cambria" panose="02040503050406030204" pitchFamily="18" charset="0"/>
              </a:rPr>
              <a:t>Il virus SARS-CoV-2 sembrerebbe essere più stabile sulle superfici lisce ed estremamente stabile in un ampio intervallo di valori di pH (pH 3-10) a temperatura ambiente (20°C). </a:t>
            </a:r>
            <a:endParaRPr lang="it-IT" sz="20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47204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66544" y="1977045"/>
            <a:ext cx="9858911" cy="2431435"/>
          </a:xfrm>
          <a:prstGeom prst="rect">
            <a:avLst/>
          </a:prstGeom>
          <a:noFill/>
        </p:spPr>
        <p:txBody>
          <a:bodyPr wrap="square" rtlCol="0">
            <a:spAutoFit/>
          </a:bodyPr>
          <a:lstStyle/>
          <a:p>
            <a:r>
              <a:rPr lang="it-IT" sz="2800" dirty="0">
                <a:latin typeface="Cambria" panose="02040503050406030204" pitchFamily="18" charset="0"/>
                <a:ea typeface="Cambria" panose="02040503050406030204" pitchFamily="18" charset="0"/>
              </a:rPr>
              <a:t>Nello stesso Rapporto sono riportati </a:t>
            </a:r>
            <a:r>
              <a:rPr lang="it-IT" sz="2800" b="1" dirty="0">
                <a:solidFill>
                  <a:srgbClr val="0070C0"/>
                </a:solidFill>
                <a:latin typeface="Cambria" panose="02040503050406030204" pitchFamily="18" charset="0"/>
                <a:ea typeface="Cambria" panose="02040503050406030204" pitchFamily="18" charset="0"/>
              </a:rPr>
              <a:t>indicazioni generali sui prodotti </a:t>
            </a:r>
            <a:r>
              <a:rPr lang="it-IT" sz="2800" dirty="0">
                <a:latin typeface="Cambria" panose="02040503050406030204" pitchFamily="18" charset="0"/>
                <a:ea typeface="Cambria" panose="02040503050406030204" pitchFamily="18" charset="0"/>
              </a:rPr>
              <a:t>da utilizzare per la disinfezione delle varie superfici, sulla basi di pareri forniti da organismi nazionali ed internazionali e dei dati derivanti dai PMC attualmente autorizzati.</a:t>
            </a:r>
          </a:p>
          <a:p>
            <a:endParaRPr lang="it-IT" sz="12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72084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52AF790B-C546-40CB-9F7C-82EAD97ED9D6}"/>
              </a:ext>
            </a:extLst>
          </p:cNvPr>
          <p:cNvPicPr>
            <a:picLocks noChangeAspect="1"/>
          </p:cNvPicPr>
          <p:nvPr/>
        </p:nvPicPr>
        <p:blipFill>
          <a:blip r:embed="rId2"/>
          <a:stretch>
            <a:fillRect/>
          </a:stretch>
        </p:blipFill>
        <p:spPr>
          <a:xfrm>
            <a:off x="611015" y="1081816"/>
            <a:ext cx="10969969" cy="4538147"/>
          </a:xfrm>
          <a:prstGeom prst="rect">
            <a:avLst/>
          </a:prstGeom>
        </p:spPr>
      </p:pic>
    </p:spTree>
    <p:extLst>
      <p:ext uri="{BB962C8B-B14F-4D97-AF65-F5344CB8AC3E}">
        <p14:creationId xmlns:p14="http://schemas.microsoft.com/office/powerpoint/2010/main" val="1799277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01385" y="1586627"/>
            <a:ext cx="10416284" cy="3108543"/>
          </a:xfrm>
          <a:prstGeom prst="rect">
            <a:avLst/>
          </a:prstGeom>
          <a:noFill/>
        </p:spPr>
        <p:txBody>
          <a:bodyPr wrap="square" rtlCol="0">
            <a:spAutoFit/>
          </a:bodyPr>
          <a:lstStyle/>
          <a:p>
            <a:r>
              <a:rPr lang="it-IT" sz="2800" b="1" i="0" u="none" strike="noStrike" baseline="0" dirty="0">
                <a:solidFill>
                  <a:srgbClr val="00B050"/>
                </a:solidFill>
                <a:latin typeface="Cambria" panose="02040503050406030204" pitchFamily="18" charset="0"/>
                <a:ea typeface="Cambria" panose="02040503050406030204" pitchFamily="18" charset="0"/>
              </a:rPr>
              <a:t>La </a:t>
            </a:r>
            <a:r>
              <a:rPr lang="it-IT" sz="2800" b="1" dirty="0">
                <a:solidFill>
                  <a:srgbClr val="00B050"/>
                </a:solidFill>
                <a:latin typeface="Cambria" panose="02040503050406030204" pitchFamily="18" charset="0"/>
                <a:ea typeface="Cambria" panose="02040503050406030204" pitchFamily="18" charset="0"/>
              </a:rPr>
              <a:t>sanificazione degli ambienti </a:t>
            </a:r>
            <a:r>
              <a:rPr lang="it-IT" sz="2800" dirty="0">
                <a:solidFill>
                  <a:srgbClr val="000000"/>
                </a:solidFill>
                <a:latin typeface="Cambria" panose="02040503050406030204" pitchFamily="18" charset="0"/>
                <a:ea typeface="Cambria" panose="02040503050406030204" pitchFamily="18" charset="0"/>
              </a:rPr>
              <a:t>è stata oggetto della </a:t>
            </a:r>
            <a:r>
              <a:rPr lang="it-IT" sz="2800" b="0" i="0" u="none" strike="noStrike" baseline="0" dirty="0">
                <a:solidFill>
                  <a:srgbClr val="000000"/>
                </a:solidFill>
                <a:latin typeface="Cambria" panose="02040503050406030204" pitchFamily="18" charset="0"/>
                <a:ea typeface="Cambria" panose="02040503050406030204" pitchFamily="18" charset="0"/>
                <a:hlinkClick r:id="rId2" action="ppaction://hlinkfile"/>
              </a:rPr>
              <a:t>Circolare del Ministero della Salute del 22/05/2020 </a:t>
            </a:r>
            <a:r>
              <a:rPr lang="it-IT" sz="2800" b="0" i="0" u="none" strike="noStrike" baseline="0" dirty="0">
                <a:solidFill>
                  <a:srgbClr val="000000"/>
                </a:solidFill>
                <a:latin typeface="Cambria" panose="02040503050406030204" pitchFamily="18" charset="0"/>
                <a:ea typeface="Cambria" panose="02040503050406030204" pitchFamily="18" charset="0"/>
              </a:rPr>
              <a:t>“Indicazioni per l’attuazione di misure contenitive del contagio da SARS-CoV-2 attraverso procedure di sanificazione di strutture non sanitarie (superfici, ambienti interni) e abbigliamento”. Il </a:t>
            </a:r>
            <a:r>
              <a:rPr lang="it-IT" sz="2800" dirty="0">
                <a:solidFill>
                  <a:srgbClr val="000000"/>
                </a:solidFill>
                <a:latin typeface="Cambria" panose="02040503050406030204" pitchFamily="18" charset="0"/>
                <a:ea typeface="Cambria" panose="02040503050406030204" pitchFamily="18" charset="0"/>
              </a:rPr>
              <a:t>Documento tecnico del CTS del 28 maggio 2020 ha stralciato la parte relativa agli ambienti chiusi.</a:t>
            </a:r>
            <a:endParaRPr lang="it-IT" sz="28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38873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119883" y="661953"/>
            <a:ext cx="10416284" cy="5693866"/>
          </a:xfrm>
          <a:prstGeom prst="rect">
            <a:avLst/>
          </a:prstGeom>
          <a:noFill/>
        </p:spPr>
        <p:txBody>
          <a:bodyPr wrap="square" rtlCol="0">
            <a:spAutoFit/>
          </a:bodyPr>
          <a:lstStyle/>
          <a:p>
            <a:r>
              <a:rPr lang="it-IT" sz="2800" b="1" i="0" u="none" strike="noStrike" baseline="0" dirty="0">
                <a:solidFill>
                  <a:srgbClr val="000000"/>
                </a:solidFill>
                <a:latin typeface="Cambria" panose="02040503050406030204" pitchFamily="18" charset="0"/>
                <a:ea typeface="Cambria" panose="02040503050406030204" pitchFamily="18" charset="0"/>
              </a:rPr>
              <a:t>Attività di sanificazione in ambiente chiuso </a:t>
            </a:r>
            <a:endParaRPr lang="it-IT" sz="2800" b="0" i="0" u="none" strike="noStrike" baseline="0" dirty="0">
              <a:solidFill>
                <a:srgbClr val="000000"/>
              </a:solidFill>
              <a:latin typeface="Cambria" panose="02040503050406030204" pitchFamily="18" charset="0"/>
              <a:ea typeface="Cambria" panose="02040503050406030204" pitchFamily="18" charset="0"/>
            </a:endParaRPr>
          </a:p>
          <a:p>
            <a:r>
              <a:rPr lang="it-IT" sz="2800" b="0" i="0" u="none" strike="noStrike" baseline="0" dirty="0">
                <a:solidFill>
                  <a:srgbClr val="000000"/>
                </a:solidFill>
                <a:latin typeface="Cambria" panose="02040503050406030204" pitchFamily="18" charset="0"/>
                <a:ea typeface="Cambria" panose="02040503050406030204" pitchFamily="18" charset="0"/>
              </a:rPr>
              <a:t>[…] </a:t>
            </a:r>
          </a:p>
          <a:p>
            <a:r>
              <a:rPr lang="it-IT" sz="2800" b="0" i="0" u="none" strike="noStrike" baseline="0" dirty="0">
                <a:solidFill>
                  <a:srgbClr val="000000"/>
                </a:solidFill>
                <a:latin typeface="Cambria" panose="02040503050406030204" pitchFamily="18" charset="0"/>
                <a:ea typeface="Cambria" panose="02040503050406030204" pitchFamily="18" charset="0"/>
              </a:rPr>
              <a:t>• La maggior parte delle superfici e degli oggetti necessita solo di una normale pulizia ordinaria. </a:t>
            </a:r>
          </a:p>
          <a:p>
            <a:r>
              <a:rPr lang="it-IT" sz="2800" b="0" i="0" u="none" strike="noStrike" baseline="0" dirty="0">
                <a:solidFill>
                  <a:srgbClr val="000000"/>
                </a:solidFill>
                <a:latin typeface="Cambria" panose="02040503050406030204" pitchFamily="18" charset="0"/>
                <a:ea typeface="Cambria" panose="02040503050406030204" pitchFamily="18" charset="0"/>
              </a:rPr>
              <a:t>• Interruttori della luce e maniglie delle porte o altre superfici e oggetti frequentemente toccati dovranno essere puliti e disinfettati utilizzando prodotti disinfettanti con azione virucida autorizzati dal Ministero della salute per ridurre ulteriormente il rischio della presenza di germi su tali superfici e oggetti. (Maniglie delle porte, interruttori della luce, postazioni di lavoro, telefoni, tastiere e mouse, servizi igienici, rubinetti e lavandini, maniglie della pompa di benzina, schermi tattili.) </a:t>
            </a:r>
          </a:p>
          <a:p>
            <a:endParaRPr lang="it-IT" sz="28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17137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ULIZIA QUOTIDIANA IGIENIZZAZIONE E SANIFICAZIONE - FACCIAMO ...">
            <a:extLst>
              <a:ext uri="{FF2B5EF4-FFF2-40B4-BE49-F238E27FC236}">
                <a16:creationId xmlns:a16="http://schemas.microsoft.com/office/drawing/2014/main" id="{CECE1378-1B7E-447A-B647-EEE2B7A2F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2331" y="4400616"/>
            <a:ext cx="4169754" cy="208487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OVID-19: come pulire e sanificare gli ambienti di lavoro?">
            <a:extLst>
              <a:ext uri="{FF2B5EF4-FFF2-40B4-BE49-F238E27FC236}">
                <a16:creationId xmlns:a16="http://schemas.microsoft.com/office/drawing/2014/main" id="{BFD774B4-337B-4DB7-B5E7-02CC17DD84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2593" y="2029279"/>
            <a:ext cx="4169754" cy="2179033"/>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0C193340-B57A-4E04-94FD-26ABD320EA37}"/>
              </a:ext>
            </a:extLst>
          </p:cNvPr>
          <p:cNvSpPr txBox="1"/>
          <p:nvPr/>
        </p:nvSpPr>
        <p:spPr>
          <a:xfrm>
            <a:off x="517133" y="684979"/>
            <a:ext cx="11157734" cy="1200329"/>
          </a:xfrm>
          <a:prstGeom prst="rect">
            <a:avLst/>
          </a:prstGeom>
          <a:noFill/>
        </p:spPr>
        <p:txBody>
          <a:bodyPr wrap="square">
            <a:spAutoFit/>
          </a:bodyPr>
          <a:lstStyle/>
          <a:p>
            <a:pPr algn="ctr"/>
            <a:r>
              <a:rPr lang="it-IT" sz="3600" b="1" i="0" dirty="0">
                <a:solidFill>
                  <a:srgbClr val="333333"/>
                </a:solidFill>
                <a:effectLst/>
                <a:latin typeface="Cambria" panose="02040503050406030204" pitchFamily="18" charset="0"/>
                <a:ea typeface="Cambria" panose="02040503050406030204" pitchFamily="18" charset="0"/>
              </a:rPr>
              <a:t>PULIZIA – IGIENIZZAZIONE </a:t>
            </a:r>
          </a:p>
          <a:p>
            <a:pPr algn="ctr"/>
            <a:r>
              <a:rPr lang="it-IT" sz="3600" b="1" i="0" dirty="0">
                <a:solidFill>
                  <a:srgbClr val="333333"/>
                </a:solidFill>
                <a:effectLst/>
                <a:latin typeface="Cambria" panose="02040503050406030204" pitchFamily="18" charset="0"/>
                <a:ea typeface="Cambria" panose="02040503050406030204" pitchFamily="18" charset="0"/>
              </a:rPr>
              <a:t>DISINFEZIONE - SANIFICAZIONE</a:t>
            </a:r>
          </a:p>
        </p:txBody>
      </p:sp>
      <p:pic>
        <p:nvPicPr>
          <p:cNvPr id="4098" name="Picture 2" descr="Come organizzare le pulizie di casa al meglio">
            <a:extLst>
              <a:ext uri="{FF2B5EF4-FFF2-40B4-BE49-F238E27FC236}">
                <a16:creationId xmlns:a16="http://schemas.microsoft.com/office/drawing/2014/main" id="{2AE0069F-1930-4DEE-A671-58724A6FC5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2763" y="1904520"/>
            <a:ext cx="2994971" cy="3998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930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34948" y="733872"/>
            <a:ext cx="10870058" cy="5570756"/>
          </a:xfrm>
          <a:prstGeom prst="rect">
            <a:avLst/>
          </a:prstGeom>
          <a:noFill/>
        </p:spPr>
        <p:txBody>
          <a:bodyPr wrap="square" rtlCol="0">
            <a:spAutoFit/>
          </a:bodyPr>
          <a:lstStyle/>
          <a:p>
            <a:r>
              <a:rPr lang="it-IT" sz="2800" b="0" i="0" u="none" strike="noStrike" baseline="0" dirty="0">
                <a:solidFill>
                  <a:srgbClr val="000000"/>
                </a:solidFill>
                <a:latin typeface="Cambria" panose="02040503050406030204" pitchFamily="18" charset="0"/>
                <a:ea typeface="Cambria" panose="02040503050406030204" pitchFamily="18" charset="0"/>
              </a:rPr>
              <a:t>• Ogni azienda o struttura avrà superfici e oggetti diversi che vengono spesso toccati da più persone. Disinfettare adeguatamente queste superfici e questi oggetti. </a:t>
            </a:r>
          </a:p>
          <a:p>
            <a:r>
              <a:rPr lang="it-IT" sz="2800" b="0" i="0" u="none" strike="noStrike" baseline="0" dirty="0">
                <a:solidFill>
                  <a:srgbClr val="000000"/>
                </a:solidFill>
                <a:latin typeface="Cambria" panose="02040503050406030204" pitchFamily="18" charset="0"/>
                <a:ea typeface="Cambria" panose="02040503050406030204" pitchFamily="18" charset="0"/>
              </a:rPr>
              <a:t>Pertanto: </a:t>
            </a:r>
          </a:p>
          <a:p>
            <a:r>
              <a:rPr lang="it-IT" sz="2400" b="0" i="0" u="none" strike="noStrike" baseline="0" dirty="0">
                <a:solidFill>
                  <a:srgbClr val="000000"/>
                </a:solidFill>
                <a:latin typeface="Cambria" panose="02040503050406030204" pitchFamily="18" charset="0"/>
                <a:ea typeface="Cambria" panose="02040503050406030204" pitchFamily="18" charset="0"/>
              </a:rPr>
              <a:t>1. Pulire, come azione primaria, la superficie o l'oggetto con acqua e sapone. </a:t>
            </a:r>
          </a:p>
          <a:p>
            <a:r>
              <a:rPr lang="it-IT" sz="2400" b="0" i="0" u="none" strike="noStrike" baseline="0" dirty="0">
                <a:solidFill>
                  <a:srgbClr val="000000"/>
                </a:solidFill>
                <a:latin typeface="Cambria" panose="02040503050406030204" pitchFamily="18" charset="0"/>
                <a:ea typeface="Cambria" panose="02040503050406030204" pitchFamily="18" charset="0"/>
              </a:rPr>
              <a:t>2. Disinfettare se necessario utilizzando prodotti disinfettanti con azione virucida autorizzati evitando di mescolare insieme candeggina o altri prodotti per la pulizia e la disinfezione. </a:t>
            </a:r>
          </a:p>
          <a:p>
            <a:r>
              <a:rPr lang="it-IT" sz="2400" b="0" i="0" u="none" strike="noStrike" baseline="0" dirty="0">
                <a:solidFill>
                  <a:srgbClr val="000000"/>
                </a:solidFill>
                <a:latin typeface="Cambria" panose="02040503050406030204" pitchFamily="18" charset="0"/>
                <a:ea typeface="Cambria" panose="02040503050406030204" pitchFamily="18" charset="0"/>
              </a:rPr>
              <a:t>3. Rimuovere i materiali morbidi e porosi, come tappeti e sedute, per ridurre i problemi di pulizia e disinfezione. </a:t>
            </a:r>
          </a:p>
          <a:p>
            <a:r>
              <a:rPr lang="it-IT" sz="2400" b="0" i="0" u="none" strike="noStrike" baseline="0" dirty="0">
                <a:solidFill>
                  <a:srgbClr val="000000"/>
                </a:solidFill>
                <a:latin typeface="Cambria" panose="02040503050406030204" pitchFamily="18" charset="0"/>
                <a:ea typeface="Cambria" panose="02040503050406030204" pitchFamily="18" charset="0"/>
              </a:rPr>
              <a:t>4. Eliminare elementi d’arredo inutili e non funzionali che non garantiscono il distanziamento sociale tra le persone che frequentano gli ambienti (lavoratori, clienti, fornitori) </a:t>
            </a:r>
          </a:p>
          <a:p>
            <a:endParaRPr lang="it-IT" sz="28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11951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831522" y="793348"/>
            <a:ext cx="10547678" cy="4478149"/>
          </a:xfrm>
          <a:prstGeom prst="rect">
            <a:avLst/>
          </a:prstGeom>
          <a:noFill/>
        </p:spPr>
        <p:txBody>
          <a:bodyPr wrap="square" rtlCol="0">
            <a:spAutoFit/>
          </a:bodyPr>
          <a:lstStyle/>
          <a:p>
            <a:r>
              <a:rPr lang="it-IT" sz="2800" b="0" i="0" u="none" strike="noStrike" baseline="0" dirty="0">
                <a:solidFill>
                  <a:srgbClr val="000000"/>
                </a:solidFill>
                <a:latin typeface="Cambria" panose="02040503050406030204" pitchFamily="18" charset="0"/>
                <a:ea typeface="Cambria" panose="02040503050406030204" pitchFamily="18" charset="0"/>
              </a:rPr>
              <a:t>Le seguenti indicazioni possono aiutare a scegliere i disinfettanti appropriati sulla base del tipo di materiale dell’oggetto/superficie; si raccomanda di seguire le raccomandazioni del produttore in merito a eventuali pericoli aggiuntivi e di tenere tutti i disinfettanti fuori dalla portata dei bambini: </a:t>
            </a:r>
          </a:p>
          <a:p>
            <a:endParaRPr lang="it-IT" sz="2800" b="0" i="0" u="none" strike="noStrike" baseline="0" dirty="0">
              <a:solidFill>
                <a:srgbClr val="000000"/>
              </a:solidFill>
              <a:latin typeface="Cambria" panose="02040503050406030204" pitchFamily="18" charset="0"/>
              <a:ea typeface="Cambria" panose="02040503050406030204" pitchFamily="18" charset="0"/>
            </a:endParaRPr>
          </a:p>
          <a:p>
            <a:pPr marL="514350" indent="-514350">
              <a:spcAft>
                <a:spcPts val="600"/>
              </a:spcAft>
              <a:buAutoNum type="alphaLcParenR"/>
            </a:pPr>
            <a:r>
              <a:rPr lang="it-IT" sz="2800" b="0" i="1" u="none" strike="noStrike" baseline="0" dirty="0">
                <a:solidFill>
                  <a:srgbClr val="0070C0"/>
                </a:solidFill>
                <a:latin typeface="Cambria" panose="02040503050406030204" pitchFamily="18" charset="0"/>
                <a:ea typeface="Cambria" panose="02040503050406030204" pitchFamily="18" charset="0"/>
              </a:rPr>
              <a:t>materiale duro e non poroso oggetti in vetro, metallo o plastica</a:t>
            </a:r>
          </a:p>
          <a:p>
            <a:r>
              <a:rPr lang="it-IT" sz="2800" b="0" i="0" u="none" strike="noStrike" baseline="0" dirty="0">
                <a:solidFill>
                  <a:srgbClr val="000000"/>
                </a:solidFill>
                <a:latin typeface="Cambria" panose="02040503050406030204" pitchFamily="18" charset="0"/>
                <a:ea typeface="Cambria" panose="02040503050406030204" pitchFamily="18" charset="0"/>
              </a:rPr>
              <a:t>- preliminare detersione con acqua e sapone; </a:t>
            </a:r>
          </a:p>
          <a:p>
            <a:r>
              <a:rPr lang="it-IT" sz="2800" b="0" i="0" u="none" strike="noStrike" baseline="0" dirty="0">
                <a:solidFill>
                  <a:srgbClr val="000000"/>
                </a:solidFill>
                <a:latin typeface="Cambria" panose="02040503050406030204" pitchFamily="18" charset="0"/>
                <a:ea typeface="Cambria" panose="02040503050406030204" pitchFamily="18" charset="0"/>
              </a:rPr>
              <a:t>- utilizzare idonei DPI per applicare in modo sicuro il disinfettante; </a:t>
            </a:r>
          </a:p>
          <a:p>
            <a:r>
              <a:rPr lang="it-IT" sz="2800" b="0" i="0" u="none" strike="noStrike" baseline="0" dirty="0">
                <a:solidFill>
                  <a:srgbClr val="000000"/>
                </a:solidFill>
                <a:latin typeface="Cambria" panose="02040503050406030204" pitchFamily="18" charset="0"/>
                <a:ea typeface="Cambria" panose="02040503050406030204" pitchFamily="18" charset="0"/>
              </a:rPr>
              <a:t>- utilizzare prodotti disinfettanti con azione virucida autorizzati; </a:t>
            </a:r>
          </a:p>
        </p:txBody>
      </p:sp>
    </p:spTree>
    <p:extLst>
      <p:ext uri="{BB962C8B-B14F-4D97-AF65-F5344CB8AC3E}">
        <p14:creationId xmlns:p14="http://schemas.microsoft.com/office/powerpoint/2010/main" val="321106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53092" y="1206483"/>
            <a:ext cx="11232508" cy="4047262"/>
          </a:xfrm>
          <a:prstGeom prst="rect">
            <a:avLst/>
          </a:prstGeom>
          <a:noFill/>
        </p:spPr>
        <p:txBody>
          <a:bodyPr wrap="square" rtlCol="0">
            <a:spAutoFit/>
          </a:bodyPr>
          <a:lstStyle/>
          <a:p>
            <a:r>
              <a:rPr lang="it-IT" sz="2800" b="0" i="0" u="none" strike="noStrike" baseline="0" dirty="0">
                <a:solidFill>
                  <a:srgbClr val="0070C0"/>
                </a:solidFill>
                <a:latin typeface="Cambria" panose="02040503050406030204" pitchFamily="18" charset="0"/>
                <a:ea typeface="Cambria" panose="02040503050406030204" pitchFamily="18" charset="0"/>
              </a:rPr>
              <a:t>b) </a:t>
            </a:r>
            <a:r>
              <a:rPr lang="it-IT" sz="2800" i="1" u="none" strike="noStrike" baseline="0" dirty="0">
                <a:solidFill>
                  <a:srgbClr val="0070C0"/>
                </a:solidFill>
                <a:latin typeface="Cambria" panose="02040503050406030204" pitchFamily="18" charset="0"/>
                <a:ea typeface="Cambria" panose="02040503050406030204" pitchFamily="18" charset="0"/>
              </a:rPr>
              <a:t>materiale morbido e poroso o oggetti come moquette, tappeti o sedute</a:t>
            </a:r>
            <a:r>
              <a:rPr lang="it-IT" sz="2800" b="0" i="0" u="none" strike="noStrike" baseline="0" dirty="0">
                <a:solidFill>
                  <a:srgbClr val="0070C0"/>
                </a:solidFill>
                <a:latin typeface="Cambria" panose="02040503050406030204" pitchFamily="18" charset="0"/>
                <a:ea typeface="Cambria" panose="02040503050406030204" pitchFamily="18" charset="0"/>
              </a:rPr>
              <a:t>. </a:t>
            </a:r>
          </a:p>
          <a:p>
            <a:pPr>
              <a:spcBef>
                <a:spcPts val="600"/>
              </a:spcBef>
            </a:pPr>
            <a:r>
              <a:rPr lang="it-IT" sz="2800" b="0" i="0" u="none" strike="noStrike" baseline="0" dirty="0">
                <a:solidFill>
                  <a:srgbClr val="000000"/>
                </a:solidFill>
                <a:latin typeface="Cambria" panose="02040503050406030204" pitchFamily="18" charset="0"/>
                <a:ea typeface="Cambria" panose="02040503050406030204" pitchFamily="18" charset="0"/>
              </a:rPr>
              <a:t>I materiali morbidi e porosi non sono generalmente facili da disinfettare come le superfici dure e non porose. I materiali morbidi e porosi che non vengono frequentemente toccati devono essere puliti o lavati, seguendo le indicazioni sull'etichetta dell'articolo, utilizzando la temperatura dell'acqua più calda possibile in base alle caratteristiche del materiale. Per gli eventuali arredi come poltrone, sedie e panche, se non è possibile rimuoverle, si può procedere alla loro copertura con teli rimovibili monouso o lavabili.</a:t>
            </a:r>
          </a:p>
        </p:txBody>
      </p:sp>
    </p:spTree>
    <p:extLst>
      <p:ext uri="{BB962C8B-B14F-4D97-AF65-F5344CB8AC3E}">
        <p14:creationId xmlns:p14="http://schemas.microsoft.com/office/powerpoint/2010/main" val="36917925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041970" y="1043731"/>
            <a:ext cx="10416284" cy="4770537"/>
          </a:xfrm>
          <a:prstGeom prst="rect">
            <a:avLst/>
          </a:prstGeom>
          <a:noFill/>
        </p:spPr>
        <p:txBody>
          <a:bodyPr wrap="square" rtlCol="0">
            <a:spAutoFit/>
          </a:bodyPr>
          <a:lstStyle/>
          <a:p>
            <a:r>
              <a:rPr lang="it-IT" sz="2800" b="0" i="0" u="none" strike="noStrike" baseline="0" dirty="0">
                <a:solidFill>
                  <a:srgbClr val="000000"/>
                </a:solidFill>
                <a:latin typeface="Cambria" panose="02040503050406030204" pitchFamily="18" charset="0"/>
                <a:ea typeface="Cambria" panose="02040503050406030204" pitchFamily="18" charset="0"/>
              </a:rPr>
              <a:t>Nella stessa circolare del Ministero c’è una sezione dedicata agli </a:t>
            </a:r>
            <a:r>
              <a:rPr lang="it-IT" sz="2800" b="1" i="0" u="none" strike="noStrike" baseline="0" dirty="0">
                <a:solidFill>
                  <a:srgbClr val="0070C0"/>
                </a:solidFill>
                <a:latin typeface="Cambria" panose="02040503050406030204" pitchFamily="18" charset="0"/>
                <a:ea typeface="Cambria" panose="02040503050406030204" pitchFamily="18" charset="0"/>
              </a:rPr>
              <a:t>ambienti esterni </a:t>
            </a:r>
            <a:r>
              <a:rPr lang="it-IT" sz="2800" b="0" i="0" u="none" strike="noStrike" baseline="0" dirty="0">
                <a:solidFill>
                  <a:srgbClr val="000000"/>
                </a:solidFill>
                <a:latin typeface="Cambria" panose="02040503050406030204" pitchFamily="18" charset="0"/>
                <a:ea typeface="Cambria" panose="02040503050406030204" pitchFamily="18" charset="0"/>
              </a:rPr>
              <a:t>nella quale si afferma che è necessario mantenere </a:t>
            </a:r>
            <a:r>
              <a:rPr lang="it-IT" sz="2800" b="0" i="0" u="none" strike="noStrike" baseline="0" dirty="0">
                <a:latin typeface="Cambria" panose="02040503050406030204" pitchFamily="18" charset="0"/>
                <a:ea typeface="Cambria" panose="02040503050406030204" pitchFamily="18" charset="0"/>
              </a:rPr>
              <a:t>le pratiche di pulizia e igiene esistenti ordinariamente per le aree esterne, che </a:t>
            </a:r>
            <a:r>
              <a:rPr lang="it-IT" sz="2800" b="1" i="0" u="none" strike="noStrike" baseline="0" dirty="0">
                <a:solidFill>
                  <a:srgbClr val="0070C0"/>
                </a:solidFill>
                <a:latin typeface="Cambria" panose="02040503050406030204" pitchFamily="18" charset="0"/>
                <a:ea typeface="Cambria" panose="02040503050406030204" pitchFamily="18" charset="0"/>
              </a:rPr>
              <a:t>richiedono generalmente una normale pulizia ordinaria e non richiedono disinfezione</a:t>
            </a:r>
            <a:r>
              <a:rPr lang="it-IT" sz="2800" b="0" i="0" u="none" strike="noStrike" baseline="0" dirty="0">
                <a:latin typeface="Cambria" panose="02040503050406030204" pitchFamily="18" charset="0"/>
                <a:ea typeface="Cambria" panose="02040503050406030204" pitchFamily="18" charset="0"/>
              </a:rPr>
              <a:t>.</a:t>
            </a:r>
          </a:p>
          <a:p>
            <a:pPr algn="l"/>
            <a:endParaRPr lang="it-IT" sz="2800" b="0" i="0" u="none" strike="noStrike" baseline="0" dirty="0">
              <a:latin typeface="Cambria" panose="02040503050406030204" pitchFamily="18" charset="0"/>
              <a:ea typeface="Cambria" panose="02040503050406030204" pitchFamily="18" charset="0"/>
            </a:endParaRPr>
          </a:p>
          <a:p>
            <a:pPr algn="l"/>
            <a:r>
              <a:rPr lang="it-IT" sz="2800" b="0" i="0" u="none" strike="noStrike" baseline="0" dirty="0">
                <a:latin typeface="Cambria" panose="02040503050406030204" pitchFamily="18" charset="0"/>
                <a:ea typeface="Cambria" panose="02040503050406030204" pitchFamily="18" charset="0"/>
              </a:rPr>
              <a:t>Alcune aree esterne e strutture possono richiedere azioni aggiuntive, come ad esempio disinfettare superfici dure quali tavoli, sedie, sedute all'aperto e oggetti spesso toccati da più persone (</a:t>
            </a:r>
            <a:r>
              <a:rPr lang="it-IT" sz="2800" b="0" i="1" u="none" strike="noStrike" baseline="0" dirty="0">
                <a:solidFill>
                  <a:srgbClr val="FF0000"/>
                </a:solidFill>
                <a:latin typeface="Cambria" panose="02040503050406030204" pitchFamily="18" charset="0"/>
                <a:ea typeface="Cambria" panose="02040503050406030204" pitchFamily="18" charset="0"/>
              </a:rPr>
              <a:t>attrezzature per attività </a:t>
            </a:r>
            <a:r>
              <a:rPr lang="it-IT" sz="2800" b="0" i="1" u="none" strike="noStrike" baseline="0" dirty="0" err="1">
                <a:solidFill>
                  <a:srgbClr val="FF0000"/>
                </a:solidFill>
                <a:latin typeface="Cambria" panose="02040503050406030204" pitchFamily="18" charset="0"/>
                <a:ea typeface="Cambria" panose="02040503050406030204" pitchFamily="18" charset="0"/>
              </a:rPr>
              <a:t>luciche</a:t>
            </a:r>
            <a:r>
              <a:rPr lang="it-IT" sz="2800" b="0" i="0" u="none" strike="noStrike" baseline="0" dirty="0">
                <a:latin typeface="Cambria" panose="02040503050406030204" pitchFamily="18" charset="0"/>
                <a:ea typeface="Cambria" panose="02040503050406030204" pitchFamily="18" charset="0"/>
              </a:rPr>
              <a:t>).</a:t>
            </a:r>
          </a:p>
          <a:p>
            <a:endParaRPr lang="it-IT" sz="1200" b="0" i="0" u="none" strike="noStrike" baseline="0" dirty="0">
              <a:solidFill>
                <a:srgbClr val="000000"/>
              </a:solidFill>
              <a:latin typeface="Cambria" panose="02040503050406030204" pitchFamily="18" charset="0"/>
              <a:ea typeface="Cambria" panose="02040503050406030204" pitchFamily="18" charset="0"/>
            </a:endParaRPr>
          </a:p>
          <a:p>
            <a:endParaRPr lang="it-IT" sz="12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47033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6046" y="1175661"/>
            <a:ext cx="10416284" cy="4154984"/>
          </a:xfrm>
          <a:prstGeom prst="rect">
            <a:avLst/>
          </a:prstGeom>
          <a:noFill/>
        </p:spPr>
        <p:txBody>
          <a:bodyPr wrap="square" rtlCol="0">
            <a:spAutoFit/>
          </a:bodyPr>
          <a:lstStyle/>
          <a:p>
            <a:pPr algn="l"/>
            <a:r>
              <a:rPr lang="it-IT" sz="2800" b="1" i="0" u="none" strike="noStrike" baseline="0" dirty="0">
                <a:latin typeface="Cambria" panose="02040503050406030204" pitchFamily="18" charset="0"/>
                <a:ea typeface="Cambria" panose="02040503050406030204" pitchFamily="18" charset="0"/>
                <a:hlinkClick r:id="rId2" action="ppaction://hlinkfile"/>
              </a:rPr>
              <a:t>Il Protocollo d’Intesa del 6 agosto 2020 </a:t>
            </a:r>
            <a:r>
              <a:rPr lang="it-IT" sz="2800" i="0" u="none" strike="noStrike" baseline="0" dirty="0">
                <a:latin typeface="Cambria" panose="02040503050406030204" pitchFamily="18" charset="0"/>
                <a:ea typeface="Cambria" panose="02040503050406030204" pitchFamily="18" charset="0"/>
              </a:rPr>
              <a:t>firmato dal Ministero dell’Istruzione e dalle Organizzazioni Sindacali per garantire l’avvio dell’anno scolastico </a:t>
            </a:r>
            <a:r>
              <a:rPr lang="it-IT" sz="1800" i="0" u="none" strike="noStrike" baseline="0" dirty="0">
                <a:latin typeface="Calibri" panose="020F0502020204030204" pitchFamily="34" charset="0"/>
              </a:rPr>
              <a:t> </a:t>
            </a:r>
            <a:r>
              <a:rPr lang="it-IT" sz="2800" dirty="0">
                <a:solidFill>
                  <a:srgbClr val="000000"/>
                </a:solidFill>
                <a:latin typeface="Cambria" panose="02040503050406030204" pitchFamily="18" charset="0"/>
                <a:ea typeface="Cambria" panose="02040503050406030204" pitchFamily="18" charset="0"/>
              </a:rPr>
              <a:t>riporta al punto 2 ‘’</a:t>
            </a:r>
            <a:r>
              <a:rPr lang="it-IT" sz="2800" i="1" dirty="0">
                <a:latin typeface="Cambria" panose="02040503050406030204" pitchFamily="18" charset="0"/>
                <a:ea typeface="Cambria" panose="02040503050406030204" pitchFamily="18" charset="0"/>
              </a:rPr>
              <a:t>DISPOSIZIONI RELATIVE A PULIZIA E IGIENIZZAZIONE DI LUOGHI E ATTREZZATURE’’ .</a:t>
            </a:r>
          </a:p>
          <a:p>
            <a:pPr algn="l"/>
            <a:endParaRPr lang="it-IT" sz="2800" i="1" dirty="0">
              <a:latin typeface="Cambria" panose="02040503050406030204" pitchFamily="18" charset="0"/>
              <a:ea typeface="Cambria" panose="02040503050406030204" pitchFamily="18" charset="0"/>
            </a:endParaRPr>
          </a:p>
          <a:p>
            <a:r>
              <a:rPr lang="it-IT" sz="2800" dirty="0">
                <a:latin typeface="Cambria" panose="02040503050406030204" pitchFamily="18" charset="0"/>
                <a:ea typeface="Cambria" panose="02040503050406030204" pitchFamily="18" charset="0"/>
              </a:rPr>
              <a:t>Viene richiamata l’importanza e la necessità di assicurare la pulizia giornaliera e la igienizzazione periodica di tutti gli ambienti predisponendo un </a:t>
            </a:r>
            <a:r>
              <a:rPr lang="it-IT" sz="2800" b="1" dirty="0">
                <a:solidFill>
                  <a:srgbClr val="FF0000"/>
                </a:solidFill>
                <a:latin typeface="Cambria" panose="02040503050406030204" pitchFamily="18" charset="0"/>
                <a:ea typeface="Cambria" panose="02040503050406030204" pitchFamily="18" charset="0"/>
              </a:rPr>
              <a:t>cronoprogramma ben definito</a:t>
            </a:r>
            <a:r>
              <a:rPr lang="it-IT" sz="2800" dirty="0">
                <a:latin typeface="Cambria" panose="02040503050406030204" pitchFamily="18" charset="0"/>
                <a:ea typeface="Cambria" panose="02040503050406030204" pitchFamily="18" charset="0"/>
              </a:rPr>
              <a:t>, da documentare attraverso un </a:t>
            </a:r>
            <a:r>
              <a:rPr lang="it-IT" sz="2800" b="1" dirty="0">
                <a:solidFill>
                  <a:srgbClr val="FF0000"/>
                </a:solidFill>
                <a:latin typeface="Cambria" panose="02040503050406030204" pitchFamily="18" charset="0"/>
                <a:ea typeface="Cambria" panose="02040503050406030204" pitchFamily="18" charset="0"/>
              </a:rPr>
              <a:t>registro regolarmente aggiornato</a:t>
            </a:r>
            <a:r>
              <a:rPr lang="it-IT" sz="2800" dirty="0">
                <a:latin typeface="Cambria" panose="02040503050406030204" pitchFamily="18" charset="0"/>
                <a:ea typeface="Cambria" panose="02040503050406030204" pitchFamily="18" charset="0"/>
              </a:rPr>
              <a:t>. </a:t>
            </a:r>
          </a:p>
          <a:p>
            <a:endParaRPr lang="it-IT" sz="12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603716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554804" y="756682"/>
            <a:ext cx="11370068" cy="4770537"/>
          </a:xfrm>
          <a:prstGeom prst="rect">
            <a:avLst/>
          </a:prstGeom>
          <a:noFill/>
        </p:spPr>
        <p:txBody>
          <a:bodyPr wrap="square" rtlCol="0">
            <a:spAutoFit/>
          </a:bodyPr>
          <a:lstStyle/>
          <a:p>
            <a:r>
              <a:rPr lang="it-IT" sz="2800" b="1" dirty="0">
                <a:solidFill>
                  <a:srgbClr val="FF0000"/>
                </a:solidFill>
                <a:latin typeface="Cambria" panose="02040503050406030204" pitchFamily="18" charset="0"/>
                <a:ea typeface="Cambria" panose="02040503050406030204" pitchFamily="18" charset="0"/>
              </a:rPr>
              <a:t>Nel piano di pulizia occorre includere almeno</a:t>
            </a:r>
            <a:r>
              <a:rPr lang="it-IT" sz="2800" dirty="0">
                <a:latin typeface="Cambria" panose="02040503050406030204" pitchFamily="18" charset="0"/>
                <a:ea typeface="Cambria" panose="02040503050406030204" pitchFamily="18" charset="0"/>
              </a:rPr>
              <a:t>: </a:t>
            </a:r>
          </a:p>
          <a:p>
            <a:endParaRPr lang="it-IT" sz="1200" dirty="0">
              <a:latin typeface="Cambria" panose="02040503050406030204" pitchFamily="18" charset="0"/>
              <a:ea typeface="Cambria" panose="02040503050406030204" pitchFamily="18" charset="0"/>
            </a:endParaRP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gli ambienti di lavoro e le aule; </a:t>
            </a: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le palestre; </a:t>
            </a: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le aree comuni; </a:t>
            </a: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le aree ristoro e mensa; </a:t>
            </a: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i servizi igienici e gli spogliatoi; </a:t>
            </a:r>
            <a:endParaRPr lang="it-IT" sz="2800" dirty="0">
              <a:solidFill>
                <a:srgbClr val="000000"/>
              </a:solidFill>
              <a:latin typeface="Cambria" panose="02040503050406030204" pitchFamily="18" charset="0"/>
              <a:ea typeface="Cambria" panose="02040503050406030204" pitchFamily="18" charset="0"/>
            </a:endParaRP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le attrezzature e postazioni di lavoro o laboratorio ad uso promiscuo; </a:t>
            </a:r>
            <a:endParaRPr lang="it-IT" sz="2800" dirty="0">
              <a:solidFill>
                <a:srgbClr val="000000"/>
              </a:solidFill>
              <a:latin typeface="Cambria" panose="02040503050406030204" pitchFamily="18" charset="0"/>
              <a:ea typeface="Cambria" panose="02040503050406030204" pitchFamily="18" charset="0"/>
            </a:endParaRP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materiale didattico e ludico; </a:t>
            </a:r>
          </a:p>
          <a:p>
            <a:pPr marL="457200" indent="-457200">
              <a:buFont typeface="Wingdings" panose="05000000000000000000" pitchFamily="2" charset="2"/>
              <a:buChar char="ü"/>
            </a:pPr>
            <a:r>
              <a:rPr lang="it-IT" sz="2800" b="0" i="0" u="none" strike="noStrike" baseline="0" dirty="0">
                <a:solidFill>
                  <a:srgbClr val="000000"/>
                </a:solidFill>
                <a:latin typeface="Cambria" panose="02040503050406030204" pitchFamily="18" charset="0"/>
                <a:ea typeface="Cambria" panose="02040503050406030204" pitchFamily="18" charset="0"/>
              </a:rPr>
              <a:t>le superfici comuni ad alta frequenza di contatto (es. pulsantiere, passamano). </a:t>
            </a:r>
          </a:p>
          <a:p>
            <a:endParaRPr lang="it-IT" sz="12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21214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55497" y="612844"/>
            <a:ext cx="9935110" cy="4585871"/>
          </a:xfrm>
          <a:prstGeom prst="rect">
            <a:avLst/>
          </a:prstGeom>
          <a:noFill/>
        </p:spPr>
        <p:txBody>
          <a:bodyPr wrap="square" rtlCol="0">
            <a:spAutoFit/>
          </a:bodyPr>
          <a:lstStyle/>
          <a:p>
            <a:r>
              <a:rPr lang="it-IT" sz="2800" b="0" i="0" u="none" strike="noStrike" baseline="0" dirty="0">
                <a:solidFill>
                  <a:srgbClr val="0070C0"/>
                </a:solidFill>
                <a:latin typeface="Cambria" panose="02040503050406030204" pitchFamily="18" charset="0"/>
                <a:ea typeface="Cambria" panose="02040503050406030204" pitchFamily="18" charset="0"/>
              </a:rPr>
              <a:t>L’attività di igienizzazione dei luoghi e delle attrezzature dovrà essere effettuata secondo quanto previsto dal cronoprogramma o, in maniera puntuale ed a necessità, in caso di presenza di persona con sintomi o confermata positività al virus. </a:t>
            </a:r>
            <a:r>
              <a:rPr lang="it-IT" sz="2800" b="0" i="0" u="none" strike="noStrike" baseline="0" dirty="0">
                <a:solidFill>
                  <a:srgbClr val="000000"/>
                </a:solidFill>
                <a:latin typeface="Cambria" panose="02040503050406030204" pitchFamily="18" charset="0"/>
                <a:ea typeface="Cambria" panose="02040503050406030204" pitchFamily="18" charset="0"/>
              </a:rPr>
              <a:t>In questo secondo caso, per la pulizia e la igienizzazione, occorre tener conto di quanto indicato nella </a:t>
            </a:r>
            <a:r>
              <a:rPr lang="it-IT" sz="2800" b="0" i="0" u="none" strike="noStrike" baseline="0" dirty="0">
                <a:solidFill>
                  <a:srgbClr val="00B050"/>
                </a:solidFill>
                <a:latin typeface="Cambria" panose="02040503050406030204" pitchFamily="18" charset="0"/>
                <a:ea typeface="Cambria" panose="02040503050406030204" pitchFamily="18" charset="0"/>
                <a:hlinkClick r:id="rId2" action="ppaction://hlinkfile"/>
              </a:rPr>
              <a:t>Circolare 5443 del Ministero della Salute del 22/02/2020</a:t>
            </a:r>
            <a:r>
              <a:rPr lang="it-IT" sz="2800" b="0" i="0" u="none" strike="noStrike" baseline="0" dirty="0">
                <a:solidFill>
                  <a:srgbClr val="000000"/>
                </a:solidFill>
                <a:latin typeface="Cambria" panose="02040503050406030204" pitchFamily="18" charset="0"/>
                <a:ea typeface="Cambria" panose="02040503050406030204" pitchFamily="18" charset="0"/>
              </a:rPr>
              <a:t>. </a:t>
            </a:r>
          </a:p>
          <a:p>
            <a:endParaRPr lang="it-IT" sz="1200" dirty="0">
              <a:solidFill>
                <a:srgbClr val="000000"/>
              </a:solidFill>
              <a:latin typeface="Cambria" panose="02040503050406030204" pitchFamily="18" charset="0"/>
              <a:ea typeface="Cambria" panose="02040503050406030204" pitchFamily="18" charset="0"/>
            </a:endParaRPr>
          </a:p>
          <a:p>
            <a:r>
              <a:rPr lang="it-IT" sz="2800" b="0" i="0" u="none" strike="noStrike" baseline="0" dirty="0">
                <a:solidFill>
                  <a:srgbClr val="000000"/>
                </a:solidFill>
                <a:latin typeface="Cambria" panose="02040503050406030204" pitchFamily="18" charset="0"/>
                <a:ea typeface="Cambria" panose="02040503050406030204" pitchFamily="18" charset="0"/>
              </a:rPr>
              <a:t>Inoltre, è necessario disporre la pulizia approfondita di tutti gli istituti scolastici, avendo cura di sottoporre alla procedura straordinaria qualsiasi ambiente di lavoro, servizio e passaggio. </a:t>
            </a:r>
          </a:p>
        </p:txBody>
      </p:sp>
    </p:spTree>
    <p:extLst>
      <p:ext uri="{BB962C8B-B14F-4D97-AF65-F5344CB8AC3E}">
        <p14:creationId xmlns:p14="http://schemas.microsoft.com/office/powerpoint/2010/main" val="8732347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76045" y="1106004"/>
            <a:ext cx="9698804" cy="3539430"/>
          </a:xfrm>
          <a:prstGeom prst="rect">
            <a:avLst/>
          </a:prstGeom>
          <a:noFill/>
        </p:spPr>
        <p:txBody>
          <a:bodyPr wrap="square" rtlCol="0">
            <a:spAutoFit/>
          </a:bodyPr>
          <a:lstStyle/>
          <a:p>
            <a:r>
              <a:rPr lang="it-IT" sz="2800" b="0" i="0" u="none" strike="noStrike" baseline="0" dirty="0">
                <a:solidFill>
                  <a:srgbClr val="000000"/>
                </a:solidFill>
                <a:latin typeface="Cambria" panose="02040503050406030204" pitchFamily="18" charset="0"/>
                <a:ea typeface="Cambria" panose="02040503050406030204" pitchFamily="18" charset="0"/>
              </a:rPr>
              <a:t>In tal senso, le istituzioni scolastiche provvederanno a: </a:t>
            </a:r>
          </a:p>
          <a:p>
            <a:endParaRPr lang="it-IT" sz="2800" b="0" i="0" u="none" strike="noStrike" baseline="0" dirty="0">
              <a:solidFill>
                <a:srgbClr val="000000"/>
              </a:solidFill>
              <a:latin typeface="Cambria" panose="02040503050406030204" pitchFamily="18" charset="0"/>
              <a:ea typeface="Cambria" panose="02040503050406030204" pitchFamily="18" charset="0"/>
            </a:endParaRPr>
          </a:p>
          <a:p>
            <a:pPr marL="457200" indent="-457200">
              <a:buFont typeface="Wingdings" panose="05000000000000000000" pitchFamily="2" charset="2"/>
              <a:buChar char="§"/>
            </a:pPr>
            <a:r>
              <a:rPr lang="it-IT" sz="2800" b="0" i="0" u="none" strike="noStrike" baseline="0" dirty="0">
                <a:solidFill>
                  <a:srgbClr val="000000"/>
                </a:solidFill>
                <a:latin typeface="Cambria" panose="02040503050406030204" pitchFamily="18" charset="0"/>
                <a:ea typeface="Cambria" panose="02040503050406030204" pitchFamily="18" charset="0"/>
              </a:rPr>
              <a:t>assicurare quotidianamente le operazioni di pulizia previste dal rapporto ISS COVID-19, n. 19/2020; </a:t>
            </a:r>
            <a:endParaRPr lang="it-IT" sz="2800" dirty="0">
              <a:solidFill>
                <a:srgbClr val="000000"/>
              </a:solidFill>
              <a:latin typeface="Cambria" panose="02040503050406030204" pitchFamily="18" charset="0"/>
              <a:ea typeface="Cambria" panose="02040503050406030204" pitchFamily="18" charset="0"/>
            </a:endParaRPr>
          </a:p>
          <a:p>
            <a:pPr marL="457200" indent="-457200">
              <a:buFont typeface="Wingdings" panose="05000000000000000000" pitchFamily="2" charset="2"/>
              <a:buChar char="§"/>
            </a:pPr>
            <a:endParaRPr lang="it-IT" sz="2800" b="0" i="0" u="none" strike="noStrike" baseline="0" dirty="0">
              <a:solidFill>
                <a:srgbClr val="000000"/>
              </a:solidFill>
              <a:latin typeface="Cambria" panose="02040503050406030204" pitchFamily="18" charset="0"/>
              <a:ea typeface="Cambria" panose="02040503050406030204" pitchFamily="18" charset="0"/>
            </a:endParaRPr>
          </a:p>
          <a:p>
            <a:pPr marL="457200" indent="-457200">
              <a:buFont typeface="Wingdings" panose="05000000000000000000" pitchFamily="2" charset="2"/>
              <a:buChar char="§"/>
            </a:pPr>
            <a:r>
              <a:rPr lang="it-IT" sz="2800" b="0" i="0" u="none" strike="noStrike" baseline="0" dirty="0">
                <a:solidFill>
                  <a:srgbClr val="000000"/>
                </a:solidFill>
                <a:latin typeface="Cambria" panose="02040503050406030204" pitchFamily="18" charset="0"/>
                <a:ea typeface="Cambria" panose="02040503050406030204" pitchFamily="18" charset="0"/>
              </a:rPr>
              <a:t>utilizzare materiale detergente, con azione virucida, come previsto dall'allegato 1 del </a:t>
            </a:r>
            <a:r>
              <a:rPr lang="it-IT" sz="2800" b="0" i="0" u="none" strike="noStrike" baseline="0" dirty="0">
                <a:solidFill>
                  <a:srgbClr val="000000"/>
                </a:solidFill>
                <a:latin typeface="Cambria" panose="02040503050406030204" pitchFamily="18" charset="0"/>
                <a:ea typeface="Cambria" panose="02040503050406030204" pitchFamily="18" charset="0"/>
                <a:hlinkClick r:id="rId2" action="ppaction://hlinkfile"/>
              </a:rPr>
              <a:t>documento CTS del 28/05/20</a:t>
            </a:r>
            <a:r>
              <a:rPr lang="it-IT" sz="2800" b="0" i="0" u="none" strike="noStrike" baseline="0" dirty="0">
                <a:solidFill>
                  <a:srgbClr val="000000"/>
                </a:solidFill>
                <a:latin typeface="Cambria" panose="02040503050406030204" pitchFamily="18" charset="0"/>
                <a:ea typeface="Cambria" panose="02040503050406030204" pitchFamily="18" charset="0"/>
              </a:rPr>
              <a:t>; </a:t>
            </a:r>
          </a:p>
          <a:p>
            <a:endParaRPr lang="it-IT" sz="2800" b="0" i="0" u="none" strike="noStrike" baseline="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62147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55497" y="890246"/>
            <a:ext cx="9698804" cy="4401205"/>
          </a:xfrm>
          <a:prstGeom prst="rect">
            <a:avLst/>
          </a:prstGeom>
          <a:noFill/>
        </p:spPr>
        <p:txBody>
          <a:bodyPr wrap="square" rtlCol="0">
            <a:spAutoFit/>
          </a:bodyPr>
          <a:lstStyle/>
          <a:p>
            <a:pPr marL="457200" indent="-457200">
              <a:buFont typeface="Wingdings" panose="05000000000000000000" pitchFamily="2" charset="2"/>
              <a:buChar char="§"/>
            </a:pPr>
            <a:r>
              <a:rPr lang="it-IT" sz="2800" b="0" i="0" u="none" strike="noStrike" baseline="0" dirty="0">
                <a:solidFill>
                  <a:srgbClr val="000000"/>
                </a:solidFill>
                <a:latin typeface="Cambria" panose="02040503050406030204" pitchFamily="18" charset="0"/>
                <a:ea typeface="Cambria" panose="02040503050406030204" pitchFamily="18" charset="0"/>
              </a:rPr>
              <a:t>garantire la adeguata aerazione di tutti i locali, mantenendo costantemente (o il più possibile) aperti gli infissi esterni dei servizi igienici. Si consiglia che questi ultimi vengano sottoposti a pulizia almeno due volte al giorno, eventualmente anche con immissione di liquidi a potere virucida negli scarichi fognari delle toilette; </a:t>
            </a:r>
          </a:p>
          <a:p>
            <a:endParaRPr lang="it-IT" sz="2800" b="0" i="0" u="none" strike="noStrike" baseline="0" dirty="0">
              <a:solidFill>
                <a:srgbClr val="000000"/>
              </a:solidFill>
              <a:latin typeface="Cambria" panose="02040503050406030204" pitchFamily="18" charset="0"/>
              <a:ea typeface="Cambria" panose="02040503050406030204" pitchFamily="18" charset="0"/>
            </a:endParaRPr>
          </a:p>
          <a:p>
            <a:pPr marL="457200" indent="-457200">
              <a:buFont typeface="Wingdings" panose="05000000000000000000" pitchFamily="2" charset="2"/>
              <a:buChar char="§"/>
            </a:pPr>
            <a:r>
              <a:rPr lang="it-IT" sz="2800" b="0" i="0" u="none" strike="noStrike" baseline="0" dirty="0">
                <a:solidFill>
                  <a:srgbClr val="000000"/>
                </a:solidFill>
                <a:latin typeface="Cambria" panose="02040503050406030204" pitchFamily="18" charset="0"/>
                <a:ea typeface="Cambria" panose="02040503050406030204" pitchFamily="18" charset="0"/>
              </a:rPr>
              <a:t>sottoporre a regolare detergenza le superfici e gli oggetti (inclusi giocattoli, attrezzi da palestra e laboratorio, utensili vari...) destinati all'uso degli alunni. </a:t>
            </a:r>
          </a:p>
        </p:txBody>
      </p:sp>
    </p:spTree>
    <p:extLst>
      <p:ext uri="{BB962C8B-B14F-4D97-AF65-F5344CB8AC3E}">
        <p14:creationId xmlns:p14="http://schemas.microsoft.com/office/powerpoint/2010/main" val="3245385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4930A55A-B483-4668-B00E-E9A43C8E03C8}"/>
              </a:ext>
            </a:extLst>
          </p:cNvPr>
          <p:cNvSpPr txBox="1"/>
          <p:nvPr/>
        </p:nvSpPr>
        <p:spPr>
          <a:xfrm>
            <a:off x="1669769" y="1792222"/>
            <a:ext cx="8667527" cy="2677656"/>
          </a:xfrm>
          <a:prstGeom prst="rect">
            <a:avLst/>
          </a:prstGeom>
          <a:noFill/>
        </p:spPr>
        <p:txBody>
          <a:bodyPr wrap="square">
            <a:spAutoFit/>
          </a:bodyPr>
          <a:lstStyle/>
          <a:p>
            <a:pPr algn="l"/>
            <a:r>
              <a:rPr lang="it-IT" sz="2800" b="1" i="0" u="none" strike="noStrike" baseline="0" dirty="0">
                <a:solidFill>
                  <a:srgbClr val="00B050"/>
                </a:solidFill>
                <a:latin typeface="Cambria" panose="02040503050406030204" pitchFamily="18" charset="0"/>
                <a:ea typeface="Cambria" panose="02040503050406030204" pitchFamily="18" charset="0"/>
                <a:hlinkClick r:id="rId2" action="ppaction://hlinkfile"/>
              </a:rPr>
              <a:t>Il </a:t>
            </a:r>
            <a:r>
              <a:rPr lang="it-IT" sz="2800" b="1" dirty="0">
                <a:solidFill>
                  <a:srgbClr val="00B050"/>
                </a:solidFill>
                <a:latin typeface="Cambria" panose="02040503050406030204" pitchFamily="18" charset="0"/>
                <a:ea typeface="Cambria" panose="02040503050406030204" pitchFamily="18" charset="0"/>
                <a:hlinkClick r:id="rId2" action="ppaction://hlinkfile"/>
              </a:rPr>
              <a:t>Rapporto ISS Covid-19 n.25 del 15 maggio 2020 </a:t>
            </a:r>
            <a:r>
              <a:rPr lang="it-IT" sz="2800" dirty="0">
                <a:latin typeface="Cambria" panose="02040503050406030204" pitchFamily="18" charset="0"/>
                <a:ea typeface="Cambria" panose="02040503050406030204" pitchFamily="18" charset="0"/>
              </a:rPr>
              <a:t>avente come oggetto ‘</a:t>
            </a:r>
            <a:r>
              <a:rPr lang="it-IT" sz="2800" i="1" dirty="0">
                <a:latin typeface="Cambria" panose="02040503050406030204" pitchFamily="18" charset="0"/>
                <a:ea typeface="Cambria" panose="02040503050406030204" pitchFamily="18" charset="0"/>
              </a:rPr>
              <a:t>’Raccomandazioni ad interim sulla sanificazione di strutture  non sanitarie nell’attuale emergenza COVID-19: superfici, ambienti interni e abbigliamento’’ </a:t>
            </a:r>
            <a:r>
              <a:rPr lang="it-IT" sz="2800" dirty="0">
                <a:latin typeface="Cambria" panose="02040503050406030204" pitchFamily="18" charset="0"/>
                <a:ea typeface="Cambria" panose="02040503050406030204" pitchFamily="18" charset="0"/>
              </a:rPr>
              <a:t>fornisce una serie di definizioni sul significato dei vari termini.</a:t>
            </a:r>
            <a:endParaRPr lang="it-IT" sz="2800" b="0" dirty="0">
              <a:solidFill>
                <a:srgbClr val="2A2A25"/>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8025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sellaDiTesto 9">
            <a:extLst>
              <a:ext uri="{FF2B5EF4-FFF2-40B4-BE49-F238E27FC236}">
                <a16:creationId xmlns:a16="http://schemas.microsoft.com/office/drawing/2014/main" id="{EB5DA88D-76ED-48F2-88E2-DFDD67D67353}"/>
              </a:ext>
            </a:extLst>
          </p:cNvPr>
          <p:cNvSpPr txBox="1"/>
          <p:nvPr/>
        </p:nvSpPr>
        <p:spPr>
          <a:xfrm>
            <a:off x="1036048" y="411862"/>
            <a:ext cx="10820329" cy="5386090"/>
          </a:xfrm>
          <a:prstGeom prst="rect">
            <a:avLst/>
          </a:prstGeom>
          <a:noFill/>
        </p:spPr>
        <p:txBody>
          <a:bodyPr wrap="square">
            <a:spAutoFit/>
          </a:bodyPr>
          <a:lstStyle/>
          <a:p>
            <a:pPr algn="l"/>
            <a:r>
              <a:rPr lang="it-IT" sz="2800" b="1" i="0" dirty="0">
                <a:solidFill>
                  <a:srgbClr val="2A2A25"/>
                </a:solidFill>
                <a:effectLst/>
                <a:latin typeface="Cambria" panose="02040503050406030204" pitchFamily="18" charset="0"/>
                <a:ea typeface="Cambria" panose="02040503050406030204" pitchFamily="18" charset="0"/>
              </a:rPr>
              <a:t>Sanificazione</a:t>
            </a:r>
            <a:r>
              <a:rPr lang="it-IT" sz="2800" b="0" i="0" dirty="0">
                <a:solidFill>
                  <a:srgbClr val="2A2A25"/>
                </a:solidFill>
                <a:effectLst/>
                <a:latin typeface="Cambria" panose="02040503050406030204" pitchFamily="18" charset="0"/>
                <a:ea typeface="Cambria" panose="02040503050406030204" pitchFamily="18" charset="0"/>
              </a:rPr>
              <a:t>: è un “complesso di procedimenti e operazioni” di pulizia e/o disinfezione e comprende il mantenimento della buona qualità dell’aria anche con il ricambio d’aria in tutti gli ambienti.</a:t>
            </a:r>
          </a:p>
          <a:p>
            <a:pPr algn="l"/>
            <a:endParaRPr lang="it-IT" sz="1200" dirty="0">
              <a:solidFill>
                <a:srgbClr val="2A2A25"/>
              </a:solidFill>
              <a:latin typeface="Cambria" panose="02040503050406030204" pitchFamily="18" charset="0"/>
              <a:ea typeface="Cambria" panose="02040503050406030204" pitchFamily="18" charset="0"/>
            </a:endParaRPr>
          </a:p>
          <a:p>
            <a:pPr algn="l"/>
            <a:r>
              <a:rPr lang="it-IT" sz="2800" dirty="0">
                <a:solidFill>
                  <a:srgbClr val="2A2A25"/>
                </a:solidFill>
                <a:latin typeface="Cambria" panose="02040503050406030204" pitchFamily="18" charset="0"/>
                <a:ea typeface="Cambria" panose="02040503050406030204" pitchFamily="18" charset="0"/>
              </a:rPr>
              <a:t>Pertanto la sanificazione va intesa come “un insieme di attività interconnesse tra di loro”. In alcuni casi con la sola pulizia (es. trattamenti con il calore) o con la sola disinfezione è possibile ottenere la stessa efficacia nei confronti dei virus. </a:t>
            </a:r>
          </a:p>
          <a:p>
            <a:pPr algn="l"/>
            <a:endParaRPr lang="it-IT" sz="1600" dirty="0">
              <a:solidFill>
                <a:srgbClr val="2A2A25"/>
              </a:solidFill>
              <a:latin typeface="Cambria" panose="02040503050406030204" pitchFamily="18" charset="0"/>
              <a:ea typeface="Cambria" panose="02040503050406030204" pitchFamily="18" charset="0"/>
            </a:endParaRPr>
          </a:p>
          <a:p>
            <a:pPr algn="l"/>
            <a:r>
              <a:rPr lang="it-IT" sz="2400" b="0" i="0" u="none" strike="noStrike" baseline="0" dirty="0">
                <a:solidFill>
                  <a:srgbClr val="000000"/>
                </a:solidFill>
                <a:latin typeface="Cambria" panose="02040503050406030204" pitchFamily="18" charset="0"/>
                <a:ea typeface="Cambria" panose="02040503050406030204" pitchFamily="18" charset="0"/>
              </a:rPr>
              <a:t>La </a:t>
            </a:r>
            <a:r>
              <a:rPr lang="it-IT" sz="2400" b="1" i="0" u="none" strike="noStrike" baseline="0" dirty="0">
                <a:solidFill>
                  <a:srgbClr val="000000"/>
                </a:solidFill>
                <a:latin typeface="Cambria" panose="02040503050406030204" pitchFamily="18" charset="0"/>
                <a:ea typeface="Cambria" panose="02040503050406030204" pitchFamily="18" charset="0"/>
              </a:rPr>
              <a:t>sanitizzazione </a:t>
            </a:r>
            <a:r>
              <a:rPr lang="it-IT" sz="2400" b="0" i="0" u="none" strike="noStrike" baseline="0" dirty="0">
                <a:solidFill>
                  <a:srgbClr val="000000"/>
                </a:solidFill>
                <a:latin typeface="Cambria" panose="02040503050406030204" pitchFamily="18" charset="0"/>
                <a:ea typeface="Cambria" panose="02040503050406030204" pitchFamily="18" charset="0"/>
              </a:rPr>
              <a:t>è un termine importato dalla traduzione dall’inglese del termine “</a:t>
            </a:r>
            <a:r>
              <a:rPr lang="it-IT" sz="2400" b="0" i="0" u="none" strike="noStrike" baseline="0" dirty="0" err="1">
                <a:solidFill>
                  <a:srgbClr val="000000"/>
                </a:solidFill>
                <a:latin typeface="Cambria" panose="02040503050406030204" pitchFamily="18" charset="0"/>
                <a:ea typeface="Cambria" panose="02040503050406030204" pitchFamily="18" charset="0"/>
              </a:rPr>
              <a:t>s</a:t>
            </a:r>
            <a:r>
              <a:rPr lang="it-IT" sz="2400" b="0" i="1" u="none" strike="noStrike" baseline="0" dirty="0" err="1">
                <a:solidFill>
                  <a:srgbClr val="000000"/>
                </a:solidFill>
                <a:latin typeface="Cambria" panose="02040503050406030204" pitchFamily="18" charset="0"/>
                <a:ea typeface="Cambria" panose="02040503050406030204" pitchFamily="18" charset="0"/>
              </a:rPr>
              <a:t>anitisation</a:t>
            </a:r>
            <a:r>
              <a:rPr lang="it-IT" sz="2400" b="0" i="1" u="none" strike="noStrike" baseline="0" dirty="0">
                <a:solidFill>
                  <a:srgbClr val="000000"/>
                </a:solidFill>
                <a:latin typeface="Cambria" panose="02040503050406030204" pitchFamily="18" charset="0"/>
                <a:ea typeface="Cambria" panose="02040503050406030204" pitchFamily="18" charset="0"/>
              </a:rPr>
              <a:t>” </a:t>
            </a:r>
            <a:r>
              <a:rPr lang="it-IT" sz="2400" b="0" i="0" u="none" strike="noStrike" baseline="0" dirty="0">
                <a:solidFill>
                  <a:srgbClr val="000000"/>
                </a:solidFill>
                <a:latin typeface="Cambria" panose="02040503050406030204" pitchFamily="18" charset="0"/>
                <a:ea typeface="Cambria" panose="02040503050406030204" pitchFamily="18" charset="0"/>
              </a:rPr>
              <a:t>utilizzato come sinonimo di “disinfezione”. Come da nota del Ministero della Salute (58) “Anche i prodotti che riportano in etichetta “sanitizzante/ sanificante” si considerano rientranti nella definizione di prodotti biocidi”. </a:t>
            </a:r>
            <a:endParaRPr lang="it-IT" sz="1400" b="0" i="0" dirty="0">
              <a:solidFill>
                <a:srgbClr val="2A2A25"/>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93900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E2A0B0A-F5EB-457A-B339-F86583A3B8CE}"/>
              </a:ext>
            </a:extLst>
          </p:cNvPr>
          <p:cNvSpPr txBox="1"/>
          <p:nvPr/>
        </p:nvSpPr>
        <p:spPr>
          <a:xfrm>
            <a:off x="1836506" y="1172419"/>
            <a:ext cx="6097712" cy="369332"/>
          </a:xfrm>
          <a:prstGeom prst="rect">
            <a:avLst/>
          </a:prstGeom>
          <a:noFill/>
        </p:spPr>
        <p:txBody>
          <a:bodyPr wrap="square">
            <a:spAutoFit/>
          </a:bodyPr>
          <a:lstStyle/>
          <a:p>
            <a:endParaRPr lang="it-IT" sz="1800" b="0" i="0" u="none" strike="noStrike" baseline="0" dirty="0">
              <a:solidFill>
                <a:srgbClr val="000000"/>
              </a:solidFill>
              <a:latin typeface="Cambria" panose="02040503050406030204" pitchFamily="18" charset="0"/>
              <a:ea typeface="Cambria" panose="02040503050406030204" pitchFamily="18" charset="0"/>
            </a:endParaRPr>
          </a:p>
        </p:txBody>
      </p:sp>
      <p:sp>
        <p:nvSpPr>
          <p:cNvPr id="10" name="CasellaDiTesto 9">
            <a:extLst>
              <a:ext uri="{FF2B5EF4-FFF2-40B4-BE49-F238E27FC236}">
                <a16:creationId xmlns:a16="http://schemas.microsoft.com/office/drawing/2014/main" id="{EB5DA88D-76ED-48F2-88E2-DFDD67D67353}"/>
              </a:ext>
            </a:extLst>
          </p:cNvPr>
          <p:cNvSpPr txBox="1"/>
          <p:nvPr/>
        </p:nvSpPr>
        <p:spPr>
          <a:xfrm>
            <a:off x="1036049" y="733246"/>
            <a:ext cx="10419636" cy="5878532"/>
          </a:xfrm>
          <a:prstGeom prst="rect">
            <a:avLst/>
          </a:prstGeom>
          <a:noFill/>
        </p:spPr>
        <p:txBody>
          <a:bodyPr wrap="square">
            <a:spAutoFit/>
          </a:bodyPr>
          <a:lstStyle/>
          <a:p>
            <a:pPr algn="l"/>
            <a:r>
              <a:rPr lang="it-IT" sz="2800" b="1" i="0" dirty="0">
                <a:solidFill>
                  <a:srgbClr val="2A2A25"/>
                </a:solidFill>
                <a:effectLst/>
                <a:latin typeface="Cambria" panose="02040503050406030204" pitchFamily="18" charset="0"/>
                <a:ea typeface="Cambria" panose="02040503050406030204" pitchFamily="18" charset="0"/>
              </a:rPr>
              <a:t>Disinfezione</a:t>
            </a:r>
            <a:r>
              <a:rPr lang="it-IT" sz="2800" b="0" i="0" dirty="0">
                <a:solidFill>
                  <a:srgbClr val="2A2A25"/>
                </a:solidFill>
                <a:effectLst/>
                <a:latin typeface="Cambria" panose="02040503050406030204" pitchFamily="18" charset="0"/>
                <a:ea typeface="Cambria" panose="02040503050406030204" pitchFamily="18" charset="0"/>
              </a:rPr>
              <a:t>: è  un trattamento per abbattere la carica microbica di ambienti, superfici e materiali e va effettuata utilizzando prodotti disinfettanti (biocidi o presidi medico chirurgici) autorizzati dal Ministero della Salute. Questi prodotti devono obbligatoriamente riportare in etichetta il numero di registrazione/autorizzazione.</a:t>
            </a:r>
          </a:p>
          <a:p>
            <a:pPr algn="l"/>
            <a:endParaRPr lang="it-IT" sz="1200" dirty="0">
              <a:solidFill>
                <a:srgbClr val="2A2A25"/>
              </a:solidFill>
              <a:latin typeface="Cambria" panose="02040503050406030204" pitchFamily="18" charset="0"/>
              <a:ea typeface="Cambria" panose="02040503050406030204" pitchFamily="18" charset="0"/>
            </a:endParaRPr>
          </a:p>
          <a:p>
            <a:r>
              <a:rPr lang="it-IT" sz="2800" b="1" dirty="0">
                <a:solidFill>
                  <a:srgbClr val="2A2A25"/>
                </a:solidFill>
                <a:latin typeface="Cambria" panose="02040503050406030204" pitchFamily="18" charset="0"/>
                <a:ea typeface="Cambria" panose="02040503050406030204" pitchFamily="18" charset="0"/>
              </a:rPr>
              <a:t>Pulizia: </a:t>
            </a:r>
            <a:r>
              <a:rPr lang="it-IT" sz="2800" dirty="0">
                <a:solidFill>
                  <a:srgbClr val="2A2A25"/>
                </a:solidFill>
                <a:latin typeface="Cambria" panose="02040503050406030204" pitchFamily="18" charset="0"/>
                <a:ea typeface="Cambria" panose="02040503050406030204" pitchFamily="18" charset="0"/>
              </a:rPr>
              <a:t>processo mediante il quale un deposito indesiderato viene staccato da un substrato o dall’interno di un sostrato e portato in soluzione o dispersione; per la pulizia si utilizzano prodotti detergenti/igienizzanti per ambiente – i due termini sono equivalenti - che rimuovono lo sporco mediante azione meccanica o fisica.</a:t>
            </a:r>
          </a:p>
          <a:p>
            <a:pPr algn="l"/>
            <a:endParaRPr lang="it-IT" sz="2800" b="0" i="0" dirty="0">
              <a:solidFill>
                <a:srgbClr val="2A2A25"/>
              </a:solidFill>
              <a:effectLst/>
              <a:latin typeface="Cambria" panose="02040503050406030204" pitchFamily="18" charset="0"/>
              <a:ea typeface="Cambria" panose="02040503050406030204" pitchFamily="18" charset="0"/>
            </a:endParaRPr>
          </a:p>
          <a:p>
            <a:pPr algn="l"/>
            <a:endParaRPr lang="it-IT" sz="2800" b="0" i="0" dirty="0">
              <a:solidFill>
                <a:srgbClr val="2A2A25"/>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01903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E2A0B0A-F5EB-457A-B339-F86583A3B8CE}"/>
              </a:ext>
            </a:extLst>
          </p:cNvPr>
          <p:cNvSpPr txBox="1"/>
          <p:nvPr/>
        </p:nvSpPr>
        <p:spPr>
          <a:xfrm>
            <a:off x="1836506" y="1172419"/>
            <a:ext cx="6097712" cy="369332"/>
          </a:xfrm>
          <a:prstGeom prst="rect">
            <a:avLst/>
          </a:prstGeom>
          <a:noFill/>
        </p:spPr>
        <p:txBody>
          <a:bodyPr wrap="square">
            <a:spAutoFit/>
          </a:bodyPr>
          <a:lstStyle/>
          <a:p>
            <a:endParaRPr lang="it-IT" sz="1800" b="0" i="0" u="none" strike="noStrike" baseline="0" dirty="0">
              <a:solidFill>
                <a:srgbClr val="000000"/>
              </a:solidFill>
              <a:latin typeface="Cambria" panose="02040503050406030204" pitchFamily="18" charset="0"/>
              <a:ea typeface="Cambria" panose="02040503050406030204" pitchFamily="18" charset="0"/>
            </a:endParaRPr>
          </a:p>
        </p:txBody>
      </p:sp>
      <p:sp>
        <p:nvSpPr>
          <p:cNvPr id="10" name="CasellaDiTesto 9">
            <a:extLst>
              <a:ext uri="{FF2B5EF4-FFF2-40B4-BE49-F238E27FC236}">
                <a16:creationId xmlns:a16="http://schemas.microsoft.com/office/drawing/2014/main" id="{EB5DA88D-76ED-48F2-88E2-DFDD67D67353}"/>
              </a:ext>
            </a:extLst>
          </p:cNvPr>
          <p:cNvSpPr txBox="1"/>
          <p:nvPr/>
        </p:nvSpPr>
        <p:spPr>
          <a:xfrm>
            <a:off x="943583" y="1172419"/>
            <a:ext cx="10152508" cy="3323987"/>
          </a:xfrm>
          <a:prstGeom prst="rect">
            <a:avLst/>
          </a:prstGeom>
          <a:noFill/>
        </p:spPr>
        <p:txBody>
          <a:bodyPr wrap="square">
            <a:spAutoFit/>
          </a:bodyPr>
          <a:lstStyle/>
          <a:p>
            <a:pPr algn="l"/>
            <a:endParaRPr lang="it-IT" sz="1400" b="1" i="0" dirty="0">
              <a:solidFill>
                <a:srgbClr val="2A2A25"/>
              </a:solidFill>
              <a:effectLst/>
              <a:latin typeface="Cambria" panose="02040503050406030204" pitchFamily="18" charset="0"/>
              <a:ea typeface="Cambria" panose="02040503050406030204" pitchFamily="18" charset="0"/>
            </a:endParaRPr>
          </a:p>
          <a:p>
            <a:pPr algn="l"/>
            <a:r>
              <a:rPr lang="it-IT" sz="2800" b="1" i="0" dirty="0">
                <a:solidFill>
                  <a:srgbClr val="2A2A25"/>
                </a:solidFill>
                <a:effectLst/>
                <a:latin typeface="Cambria" panose="02040503050406030204" pitchFamily="18" charset="0"/>
                <a:ea typeface="Cambria" panose="02040503050406030204" pitchFamily="18" charset="0"/>
              </a:rPr>
              <a:t>Igienizzazione dell’ambiente</a:t>
            </a:r>
            <a:r>
              <a:rPr lang="it-IT" sz="2800" b="0" i="0" dirty="0">
                <a:solidFill>
                  <a:srgbClr val="2A2A25"/>
                </a:solidFill>
                <a:effectLst/>
                <a:latin typeface="Cambria" panose="02040503050406030204" pitchFamily="18" charset="0"/>
                <a:ea typeface="Cambria" panose="02040503050406030204" pitchFamily="18" charset="0"/>
              </a:rPr>
              <a:t>: è l’equivalente di detersione ed ha lo scopo di rendere igienico, ovvero pulire l’ambiente eliminando le sostanze nocive presenti. I prodotti senza l’indicazione dell’autorizzazione del ministero della Salute che riportano in etichetta diciture sull’attività ad es. contro germi e batteri, non sono prodotti con attività disinfettante dimostrata ma sono semplici detergenti per l’ambiente (igienizzanti).</a:t>
            </a:r>
          </a:p>
        </p:txBody>
      </p:sp>
    </p:spTree>
    <p:extLst>
      <p:ext uri="{BB962C8B-B14F-4D97-AF65-F5344CB8AC3E}">
        <p14:creationId xmlns:p14="http://schemas.microsoft.com/office/powerpoint/2010/main" val="1276897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E2A0B0A-F5EB-457A-B339-F86583A3B8CE}"/>
              </a:ext>
            </a:extLst>
          </p:cNvPr>
          <p:cNvSpPr txBox="1"/>
          <p:nvPr/>
        </p:nvSpPr>
        <p:spPr>
          <a:xfrm>
            <a:off x="1836506" y="1172419"/>
            <a:ext cx="6097712" cy="369332"/>
          </a:xfrm>
          <a:prstGeom prst="rect">
            <a:avLst/>
          </a:prstGeom>
          <a:noFill/>
        </p:spPr>
        <p:txBody>
          <a:bodyPr wrap="square">
            <a:spAutoFit/>
          </a:bodyPr>
          <a:lstStyle/>
          <a:p>
            <a:endParaRPr lang="it-IT" sz="1800" b="0" i="0" u="none" strike="noStrike" baseline="0" dirty="0">
              <a:solidFill>
                <a:srgbClr val="000000"/>
              </a:solidFill>
              <a:latin typeface="Cambria" panose="02040503050406030204" pitchFamily="18" charset="0"/>
              <a:ea typeface="Cambria" panose="02040503050406030204" pitchFamily="18" charset="0"/>
            </a:endParaRPr>
          </a:p>
        </p:txBody>
      </p:sp>
      <p:sp>
        <p:nvSpPr>
          <p:cNvPr id="10" name="CasellaDiTesto 9">
            <a:extLst>
              <a:ext uri="{FF2B5EF4-FFF2-40B4-BE49-F238E27FC236}">
                <a16:creationId xmlns:a16="http://schemas.microsoft.com/office/drawing/2014/main" id="{EB5DA88D-76ED-48F2-88E2-DFDD67D67353}"/>
              </a:ext>
            </a:extLst>
          </p:cNvPr>
          <p:cNvSpPr txBox="1"/>
          <p:nvPr/>
        </p:nvSpPr>
        <p:spPr>
          <a:xfrm>
            <a:off x="1056598" y="1172419"/>
            <a:ext cx="10491555" cy="3754874"/>
          </a:xfrm>
          <a:prstGeom prst="rect">
            <a:avLst/>
          </a:prstGeom>
          <a:noFill/>
        </p:spPr>
        <p:txBody>
          <a:bodyPr wrap="square">
            <a:spAutoFit/>
          </a:bodyPr>
          <a:lstStyle/>
          <a:p>
            <a:pPr algn="l"/>
            <a:r>
              <a:rPr lang="it-IT" sz="2800" b="1" i="0" dirty="0">
                <a:solidFill>
                  <a:srgbClr val="2A2A25"/>
                </a:solidFill>
                <a:effectLst/>
                <a:latin typeface="Cambria" panose="02040503050406030204" pitchFamily="18" charset="0"/>
                <a:ea typeface="Cambria" panose="02040503050406030204" pitchFamily="18" charset="0"/>
              </a:rPr>
              <a:t>Detersione</a:t>
            </a:r>
            <a:r>
              <a:rPr lang="it-IT" sz="2800" b="0" i="0" dirty="0">
                <a:solidFill>
                  <a:srgbClr val="2A2A25"/>
                </a:solidFill>
                <a:effectLst/>
                <a:latin typeface="Cambria" panose="02040503050406030204" pitchFamily="18" charset="0"/>
                <a:ea typeface="Cambria" panose="02040503050406030204" pitchFamily="18" charset="0"/>
              </a:rPr>
              <a:t>: consiste nella rimozione e nell’allontanamento dello sporco e dei microrganismi in esso presenti, con conseguente riduzione della carica microbica. La detersione è un intervento obbligatorio prima di disinfezione e sterilizzazione, perché lo sporco è ricco di microrganismi che vi si moltiplicano attivamente.</a:t>
            </a:r>
          </a:p>
          <a:p>
            <a:pPr algn="l"/>
            <a:endParaRPr lang="it-IT" sz="1400" dirty="0">
              <a:solidFill>
                <a:srgbClr val="2A2A25"/>
              </a:solidFill>
              <a:latin typeface="Cambria" panose="02040503050406030204" pitchFamily="18" charset="0"/>
              <a:ea typeface="Cambria" panose="02040503050406030204" pitchFamily="18" charset="0"/>
            </a:endParaRPr>
          </a:p>
          <a:p>
            <a:r>
              <a:rPr lang="it-IT" sz="2800" b="1" i="0" dirty="0">
                <a:solidFill>
                  <a:srgbClr val="2A2A25"/>
                </a:solidFill>
                <a:effectLst/>
                <a:latin typeface="Cambria" panose="02040503050406030204" pitchFamily="18" charset="0"/>
                <a:ea typeface="Cambria" panose="02040503050406030204" pitchFamily="18" charset="0"/>
              </a:rPr>
              <a:t>Sterilizzazione</a:t>
            </a:r>
            <a:r>
              <a:rPr lang="it-IT" sz="2800" b="0" i="0" dirty="0">
                <a:solidFill>
                  <a:srgbClr val="2A2A25"/>
                </a:solidFill>
                <a:effectLst/>
                <a:latin typeface="Cambria" panose="02040503050406030204" pitchFamily="18" charset="0"/>
                <a:ea typeface="Cambria" panose="02040503050406030204" pitchFamily="18" charset="0"/>
              </a:rPr>
              <a:t>: processo fisico o chimico che porta alla distruzione mirata di ogni forma microbica vivente, sia in forma vegetativa che in forma di spore.</a:t>
            </a:r>
          </a:p>
        </p:txBody>
      </p:sp>
    </p:spTree>
    <p:extLst>
      <p:ext uri="{BB962C8B-B14F-4D97-AF65-F5344CB8AC3E}">
        <p14:creationId xmlns:p14="http://schemas.microsoft.com/office/powerpoint/2010/main" val="256345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9E2A0B0A-F5EB-457A-B339-F86583A3B8CE}"/>
              </a:ext>
            </a:extLst>
          </p:cNvPr>
          <p:cNvSpPr txBox="1"/>
          <p:nvPr/>
        </p:nvSpPr>
        <p:spPr>
          <a:xfrm>
            <a:off x="1836506" y="1172419"/>
            <a:ext cx="6097712" cy="369332"/>
          </a:xfrm>
          <a:prstGeom prst="rect">
            <a:avLst/>
          </a:prstGeom>
          <a:noFill/>
        </p:spPr>
        <p:txBody>
          <a:bodyPr wrap="square">
            <a:spAutoFit/>
          </a:bodyPr>
          <a:lstStyle/>
          <a:p>
            <a:endParaRPr lang="it-IT" sz="1800" b="0" i="0" u="none" strike="noStrike" baseline="0" dirty="0">
              <a:solidFill>
                <a:srgbClr val="000000"/>
              </a:solidFill>
              <a:latin typeface="Cambria" panose="02040503050406030204" pitchFamily="18" charset="0"/>
              <a:ea typeface="Cambria" panose="02040503050406030204" pitchFamily="18" charset="0"/>
            </a:endParaRPr>
          </a:p>
        </p:txBody>
      </p:sp>
      <p:sp>
        <p:nvSpPr>
          <p:cNvPr id="6" name="CasellaDiTesto 5">
            <a:extLst>
              <a:ext uri="{FF2B5EF4-FFF2-40B4-BE49-F238E27FC236}">
                <a16:creationId xmlns:a16="http://schemas.microsoft.com/office/drawing/2014/main" id="{CDA09CA1-0744-4913-9606-D367AE6F761B}"/>
              </a:ext>
            </a:extLst>
          </p:cNvPr>
          <p:cNvSpPr txBox="1"/>
          <p:nvPr/>
        </p:nvSpPr>
        <p:spPr>
          <a:xfrm>
            <a:off x="883578" y="843677"/>
            <a:ext cx="10931703" cy="4862870"/>
          </a:xfrm>
          <a:prstGeom prst="rect">
            <a:avLst/>
          </a:prstGeom>
          <a:noFill/>
        </p:spPr>
        <p:txBody>
          <a:bodyPr wrap="square">
            <a:spAutoFit/>
          </a:bodyPr>
          <a:lstStyle/>
          <a:p>
            <a:pPr algn="l"/>
            <a:r>
              <a:rPr lang="it-IT" sz="2800" b="1" i="0" u="none" strike="noStrike" baseline="0" dirty="0">
                <a:solidFill>
                  <a:srgbClr val="000000"/>
                </a:solidFill>
                <a:latin typeface="Cambria" panose="02040503050406030204" pitchFamily="18" charset="0"/>
                <a:ea typeface="Cambria" panose="02040503050406030204" pitchFamily="18" charset="0"/>
              </a:rPr>
              <a:t>Prodotti disinfettanti</a:t>
            </a:r>
          </a:p>
          <a:p>
            <a:pPr algn="l"/>
            <a:endParaRPr lang="it-IT" sz="1000" b="1" i="0" u="none" strike="noStrike" baseline="0" dirty="0">
              <a:solidFill>
                <a:srgbClr val="000000"/>
              </a:solidFill>
              <a:latin typeface="Cambria" panose="02040503050406030204" pitchFamily="18" charset="0"/>
              <a:ea typeface="Cambria" panose="02040503050406030204" pitchFamily="18" charset="0"/>
            </a:endParaRPr>
          </a:p>
          <a:p>
            <a:pPr algn="l"/>
            <a:r>
              <a:rPr lang="it-IT" sz="2800" b="0" i="0" u="none" strike="noStrike" baseline="0" dirty="0">
                <a:solidFill>
                  <a:srgbClr val="000000"/>
                </a:solidFill>
                <a:latin typeface="Cambria" panose="02040503050406030204" pitchFamily="18" charset="0"/>
                <a:ea typeface="Cambria" panose="02040503050406030204" pitchFamily="18" charset="0"/>
              </a:rPr>
              <a:t>I biocidi sono prodotti disinfettanti contenenti i principi attivi approvati ai sensi del BPR (Regolamento </a:t>
            </a:r>
            <a:r>
              <a:rPr lang="it-IT" sz="2800" dirty="0">
                <a:solidFill>
                  <a:srgbClr val="000000"/>
                </a:solidFill>
                <a:latin typeface="Cambria" panose="02040503050406030204" pitchFamily="18" charset="0"/>
                <a:ea typeface="Cambria" panose="02040503050406030204" pitchFamily="18" charset="0"/>
              </a:rPr>
              <a:t>E</a:t>
            </a:r>
            <a:r>
              <a:rPr lang="it-IT" sz="2800" b="0" i="0" u="none" strike="noStrike" baseline="0" dirty="0">
                <a:solidFill>
                  <a:srgbClr val="000000"/>
                </a:solidFill>
                <a:latin typeface="Cambria" panose="02040503050406030204" pitchFamily="18" charset="0"/>
                <a:ea typeface="Cambria" panose="02040503050406030204" pitchFamily="18" charset="0"/>
              </a:rPr>
              <a:t>uropeo UE 528/2012) e si distinguono secondo due categorie: </a:t>
            </a:r>
          </a:p>
          <a:p>
            <a:pPr algn="l"/>
            <a:endParaRPr lang="it-IT" sz="1000" b="0" i="0" u="none" strike="noStrike" baseline="0" dirty="0">
              <a:solidFill>
                <a:srgbClr val="000000"/>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it-IT" sz="2800" b="1" i="0" u="none" strike="noStrike" baseline="0" dirty="0">
                <a:solidFill>
                  <a:srgbClr val="00B050"/>
                </a:solidFill>
                <a:latin typeface="Cambria" panose="02040503050406030204" pitchFamily="18" charset="0"/>
                <a:ea typeface="Cambria" panose="02040503050406030204" pitchFamily="18" charset="0"/>
              </a:rPr>
              <a:t>PT1 per l’igiene umana</a:t>
            </a:r>
            <a:r>
              <a:rPr lang="it-IT" sz="2800" b="0" i="0" u="none" strike="noStrike" baseline="0" dirty="0">
                <a:solidFill>
                  <a:srgbClr val="000000"/>
                </a:solidFill>
                <a:latin typeface="Cambria" panose="02040503050406030204" pitchFamily="18" charset="0"/>
                <a:ea typeface="Cambria" panose="02040503050406030204" pitchFamily="18" charset="0"/>
              </a:rPr>
              <a:t>: include tutti quei “</a:t>
            </a:r>
            <a:r>
              <a:rPr lang="it-IT" sz="2800" b="0" i="1" u="none" strike="noStrike" baseline="0" dirty="0">
                <a:solidFill>
                  <a:srgbClr val="000000"/>
                </a:solidFill>
                <a:latin typeface="Cambria" panose="02040503050406030204" pitchFamily="18" charset="0"/>
                <a:ea typeface="Cambria" panose="02040503050406030204" pitchFamily="18" charset="0"/>
              </a:rPr>
              <a:t>prodotti applicati </a:t>
            </a:r>
          </a:p>
          <a:p>
            <a:r>
              <a:rPr lang="it-IT" sz="2800" i="1" dirty="0">
                <a:solidFill>
                  <a:srgbClr val="000000"/>
                </a:solidFill>
                <a:latin typeface="Cambria" panose="02040503050406030204" pitchFamily="18" charset="0"/>
                <a:ea typeface="Cambria" panose="02040503050406030204" pitchFamily="18" charset="0"/>
              </a:rPr>
              <a:t>    </a:t>
            </a:r>
            <a:r>
              <a:rPr lang="it-IT" sz="2800" b="0" i="1" u="none" strike="noStrike" baseline="0" dirty="0">
                <a:solidFill>
                  <a:srgbClr val="000000"/>
                </a:solidFill>
                <a:latin typeface="Cambria" panose="02040503050406030204" pitchFamily="18" charset="0"/>
                <a:ea typeface="Cambria" panose="02040503050406030204" pitchFamily="18" charset="0"/>
              </a:rPr>
              <a:t>sulla pelle o il cuoio capelluto, o a contatto con essi, allo scopo </a:t>
            </a:r>
          </a:p>
          <a:p>
            <a:r>
              <a:rPr lang="it-IT" sz="2800" i="1" dirty="0">
                <a:solidFill>
                  <a:srgbClr val="000000"/>
                </a:solidFill>
                <a:latin typeface="Cambria" panose="02040503050406030204" pitchFamily="18" charset="0"/>
                <a:ea typeface="Cambria" panose="02040503050406030204" pitchFamily="18" charset="0"/>
              </a:rPr>
              <a:t>    </a:t>
            </a:r>
            <a:r>
              <a:rPr lang="it-IT" sz="2800" b="0" i="1" u="none" strike="noStrike" baseline="0" dirty="0">
                <a:solidFill>
                  <a:srgbClr val="000000"/>
                </a:solidFill>
                <a:latin typeface="Cambria" panose="02040503050406030204" pitchFamily="18" charset="0"/>
                <a:ea typeface="Cambria" panose="02040503050406030204" pitchFamily="18" charset="0"/>
              </a:rPr>
              <a:t>principale di disinfettare la pelle o il cuoio capelluto</a:t>
            </a:r>
            <a:r>
              <a:rPr lang="it-IT" sz="2800" b="0" i="0" u="none" strike="noStrike" baseline="0" dirty="0">
                <a:solidFill>
                  <a:srgbClr val="000000"/>
                </a:solidFill>
                <a:latin typeface="Cambria" panose="02040503050406030204" pitchFamily="18" charset="0"/>
                <a:ea typeface="Cambria" panose="02040503050406030204" pitchFamily="18" charset="0"/>
              </a:rPr>
              <a:t>”. </a:t>
            </a:r>
          </a:p>
          <a:p>
            <a:endParaRPr lang="it-IT" sz="1000" b="0" i="0" u="none" strike="noStrike" baseline="0" dirty="0">
              <a:solidFill>
                <a:srgbClr val="000000"/>
              </a:solidFill>
              <a:latin typeface="Cambria" panose="02040503050406030204" pitchFamily="18" charset="0"/>
              <a:ea typeface="Cambria" panose="02040503050406030204" pitchFamily="18" charset="0"/>
            </a:endParaRPr>
          </a:p>
          <a:p>
            <a:pPr marL="285750" indent="-285750">
              <a:buFont typeface="Arial" panose="020B0604020202020204" pitchFamily="34" charset="0"/>
              <a:buChar char="•"/>
            </a:pPr>
            <a:r>
              <a:rPr lang="it-IT" sz="2800" b="1" i="0" u="none" strike="noStrike" baseline="0" dirty="0">
                <a:solidFill>
                  <a:srgbClr val="00B050"/>
                </a:solidFill>
                <a:latin typeface="Cambria" panose="02040503050406030204" pitchFamily="18" charset="0"/>
                <a:ea typeface="Cambria" panose="02040503050406030204" pitchFamily="18" charset="0"/>
              </a:rPr>
              <a:t>PT2 per i prodotti destinati alla disinfezione delle superfici</a:t>
            </a:r>
            <a:r>
              <a:rPr lang="it-IT" sz="2800" b="0" i="0" u="none" strike="noStrike" baseline="0" dirty="0">
                <a:solidFill>
                  <a:srgbClr val="000000"/>
                </a:solidFill>
                <a:latin typeface="Cambria" panose="02040503050406030204" pitchFamily="18" charset="0"/>
                <a:ea typeface="Cambria" panose="02040503050406030204" pitchFamily="18" charset="0"/>
              </a:rPr>
              <a:t>: comprende i “</a:t>
            </a:r>
            <a:r>
              <a:rPr lang="it-IT" sz="2800" b="0" i="1" u="none" strike="noStrike" baseline="0" dirty="0">
                <a:solidFill>
                  <a:srgbClr val="000000"/>
                </a:solidFill>
                <a:latin typeface="Cambria" panose="02040503050406030204" pitchFamily="18" charset="0"/>
                <a:ea typeface="Cambria" panose="02040503050406030204" pitchFamily="18" charset="0"/>
              </a:rPr>
              <a:t>prodotti disinfettanti non destinati all'applicazione diretta sull'uomo o sugli animali</a:t>
            </a:r>
            <a:r>
              <a:rPr lang="it-IT" sz="2800" b="0" i="0" u="none" strike="noStrike" baseline="0" dirty="0">
                <a:solidFill>
                  <a:srgbClr val="000000"/>
                </a:solidFill>
                <a:latin typeface="Cambria" panose="02040503050406030204" pitchFamily="18" charset="0"/>
                <a:ea typeface="Cambria" panose="02040503050406030204" pitchFamily="18" charset="0"/>
              </a:rPr>
              <a:t>”. </a:t>
            </a:r>
            <a:endParaRPr lang="it-IT"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08640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790272" y="1730468"/>
            <a:ext cx="8083193" cy="2677656"/>
          </a:xfrm>
          <a:prstGeom prst="rect">
            <a:avLst/>
          </a:prstGeom>
          <a:noFill/>
        </p:spPr>
        <p:txBody>
          <a:bodyPr wrap="square" rtlCol="0">
            <a:spAutoFit/>
          </a:bodyPr>
          <a:lstStyle/>
          <a:p>
            <a:r>
              <a:rPr lang="it-IT" sz="2800" b="0" i="0" u="none" strike="noStrike" baseline="0" dirty="0">
                <a:solidFill>
                  <a:srgbClr val="000000"/>
                </a:solidFill>
                <a:latin typeface="Cambria" panose="02040503050406030204" pitchFamily="18" charset="0"/>
                <a:ea typeface="Cambria" panose="02040503050406030204" pitchFamily="18" charset="0"/>
              </a:rPr>
              <a:t>I </a:t>
            </a:r>
            <a:r>
              <a:rPr lang="it-IT" sz="2800" b="1" i="0" u="none" strike="noStrike" baseline="0" dirty="0">
                <a:solidFill>
                  <a:srgbClr val="00B050"/>
                </a:solidFill>
                <a:latin typeface="Cambria" panose="02040503050406030204" pitchFamily="18" charset="0"/>
                <a:ea typeface="Cambria" panose="02040503050406030204" pitchFamily="18" charset="0"/>
              </a:rPr>
              <a:t>prodotti</a:t>
            </a:r>
            <a:r>
              <a:rPr lang="it-IT" sz="2800" b="0" i="0" u="none" strike="noStrike" baseline="0" dirty="0">
                <a:solidFill>
                  <a:srgbClr val="000000"/>
                </a:solidFill>
                <a:latin typeface="Cambria" panose="02040503050406030204" pitchFamily="18" charset="0"/>
                <a:ea typeface="Cambria" panose="02040503050406030204" pitchFamily="18" charset="0"/>
              </a:rPr>
              <a:t> disponibili per la </a:t>
            </a:r>
            <a:r>
              <a:rPr lang="it-IT" sz="2800" b="1" i="0" u="none" strike="noStrike" baseline="0" dirty="0">
                <a:solidFill>
                  <a:srgbClr val="00B050"/>
                </a:solidFill>
                <a:latin typeface="Cambria" panose="02040503050406030204" pitchFamily="18" charset="0"/>
                <a:ea typeface="Cambria" panose="02040503050406030204" pitchFamily="18" charset="0"/>
              </a:rPr>
              <a:t>disinfezione della cute </a:t>
            </a:r>
            <a:r>
              <a:rPr lang="it-IT" sz="2800" b="0" i="0" u="none" strike="noStrike" baseline="0" dirty="0">
                <a:solidFill>
                  <a:srgbClr val="000000"/>
                </a:solidFill>
                <a:latin typeface="Cambria" panose="02040503050406030204" pitchFamily="18" charset="0"/>
                <a:ea typeface="Cambria" panose="02040503050406030204" pitchFamily="18" charset="0"/>
              </a:rPr>
              <a:t>(PT1) ed efficaci contro i virus sono a base di etanolo (73,6-89% p/p) e  ammoni quaternari o di miscele di più principi attivi; sono anche disponibili miscele a base di etanolo più 1-propanolo a una concentrazione di etanolo del 65% (p/p). </a:t>
            </a:r>
          </a:p>
        </p:txBody>
      </p:sp>
    </p:spTree>
    <p:extLst>
      <p:ext uri="{BB962C8B-B14F-4D97-AF65-F5344CB8AC3E}">
        <p14:creationId xmlns:p14="http://schemas.microsoft.com/office/powerpoint/2010/main" val="86011247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3514</TotalTime>
  <Words>1842</Words>
  <Application>Microsoft Office PowerPoint</Application>
  <PresentationFormat>Widescreen</PresentationFormat>
  <Paragraphs>104</Paragraphs>
  <Slides>28</Slides>
  <Notes>2</Notes>
  <HiddenSlides>0</HiddenSlides>
  <MMClips>0</MMClips>
  <ScaleCrop>false</ScaleCrop>
  <HeadingPairs>
    <vt:vector size="6" baseType="variant">
      <vt:variant>
        <vt:lpstr>Caratteri utilizzati</vt:lpstr>
      </vt:variant>
      <vt:variant>
        <vt:i4>9</vt:i4>
      </vt:variant>
      <vt:variant>
        <vt:lpstr>Tema</vt:lpstr>
      </vt:variant>
      <vt:variant>
        <vt:i4>3</vt:i4>
      </vt:variant>
      <vt:variant>
        <vt:lpstr>Titoli diapositive</vt:lpstr>
      </vt:variant>
      <vt:variant>
        <vt:i4>28</vt:i4>
      </vt:variant>
    </vt:vector>
  </HeadingPairs>
  <TitlesOfParts>
    <vt:vector size="40" baseType="lpstr">
      <vt:lpstr>Arial</vt:lpstr>
      <vt:lpstr>Arial Black</vt:lpstr>
      <vt:lpstr>Arial Narrow</vt:lpstr>
      <vt:lpstr>Calibri</vt:lpstr>
      <vt:lpstr>Calibri Light</vt:lpstr>
      <vt:lpstr>Cambria</vt:lpstr>
      <vt:lpstr>Times New Roman</vt:lpstr>
      <vt:lpstr>Verdana</vt:lpstr>
      <vt:lpstr>Wingdings</vt:lpstr>
      <vt:lpstr>Tema di Office</vt:lpstr>
      <vt:lpstr>1_Tema di Office</vt:lpstr>
      <vt:lpstr>1_Struttura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INAIL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Rigo Maurizio</dc:creator>
  <cp:lastModifiedBy>Ufficio Relazioni con il pubblico (protocollo)</cp:lastModifiedBy>
  <cp:revision>161</cp:revision>
  <dcterms:created xsi:type="dcterms:W3CDTF">2019-02-08T10:25:08Z</dcterms:created>
  <dcterms:modified xsi:type="dcterms:W3CDTF">2020-09-14T06:57:48Z</dcterms:modified>
</cp:coreProperties>
</file>