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82" r:id="rId3"/>
  </p:sldMasterIdLst>
  <p:notesMasterIdLst>
    <p:notesMasterId r:id="rId32"/>
  </p:notesMasterIdLst>
  <p:sldIdLst>
    <p:sldId id="257" r:id="rId4"/>
    <p:sldId id="394" r:id="rId5"/>
    <p:sldId id="396" r:id="rId6"/>
    <p:sldId id="347" r:id="rId7"/>
    <p:sldId id="397" r:id="rId8"/>
    <p:sldId id="399" r:id="rId9"/>
    <p:sldId id="401" r:id="rId10"/>
    <p:sldId id="402" r:id="rId11"/>
    <p:sldId id="404" r:id="rId12"/>
    <p:sldId id="400" r:id="rId13"/>
    <p:sldId id="398" r:id="rId14"/>
    <p:sldId id="261" r:id="rId15"/>
    <p:sldId id="403" r:id="rId16"/>
    <p:sldId id="256" r:id="rId17"/>
    <p:sldId id="349" r:id="rId18"/>
    <p:sldId id="258" r:id="rId19"/>
    <p:sldId id="357" r:id="rId20"/>
    <p:sldId id="350" r:id="rId21"/>
    <p:sldId id="351" r:id="rId22"/>
    <p:sldId id="352" r:id="rId23"/>
    <p:sldId id="353" r:id="rId24"/>
    <p:sldId id="354" r:id="rId25"/>
    <p:sldId id="355" r:id="rId26"/>
    <p:sldId id="356" r:id="rId27"/>
    <p:sldId id="358" r:id="rId28"/>
    <p:sldId id="359" r:id="rId29"/>
    <p:sldId id="360" r:id="rId30"/>
    <p:sldId id="361"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CCFF"/>
    <a:srgbClr val="CCECFF"/>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93842" autoAdjust="0"/>
  </p:normalViewPr>
  <p:slideViewPr>
    <p:cSldViewPr snapToGrid="0">
      <p:cViewPr varScale="1">
        <p:scale>
          <a:sx n="108" d="100"/>
          <a:sy n="108" d="100"/>
        </p:scale>
        <p:origin x="85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736B3-5D07-4509-84EE-2116B9979615}" type="datetimeFigureOut">
              <a:rPr lang="it-IT" smtClean="0"/>
              <a:pPr/>
              <a:t>14/09/2020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4F807-6783-405A-BFAD-36ADE95257EF}" type="slidenum">
              <a:rPr lang="it-IT" smtClean="0"/>
              <a:pPr/>
              <a:t>‹N›</a:t>
            </a:fld>
            <a:endParaRPr lang="it-IT"/>
          </a:p>
        </p:txBody>
      </p:sp>
    </p:spTree>
    <p:extLst>
      <p:ext uri="{BB962C8B-B14F-4D97-AF65-F5344CB8AC3E}">
        <p14:creationId xmlns:p14="http://schemas.microsoft.com/office/powerpoint/2010/main" val="16732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cuiaiojfhiuhfiub</a:t>
            </a:r>
          </a:p>
        </p:txBody>
      </p:sp>
      <p:sp>
        <p:nvSpPr>
          <p:cNvPr id="4" name="Segnaposto numero diapositiva 3"/>
          <p:cNvSpPr>
            <a:spLocks noGrp="1"/>
          </p:cNvSpPr>
          <p:nvPr>
            <p:ph type="sldNum" sz="quarter" idx="10"/>
          </p:nvPr>
        </p:nvSpPr>
        <p:spPr/>
        <p:txBody>
          <a:bodyPr/>
          <a:lstStyle/>
          <a:p>
            <a:fld id="{D214F807-6783-405A-BFAD-36ADE95257EF}" type="slidenum">
              <a:rPr lang="it-IT" smtClean="0"/>
              <a:pPr/>
              <a:t>1</a:t>
            </a:fld>
            <a:endParaRPr lang="it-IT"/>
          </a:p>
        </p:txBody>
      </p:sp>
    </p:spTree>
    <p:extLst>
      <p:ext uri="{BB962C8B-B14F-4D97-AF65-F5344CB8AC3E}">
        <p14:creationId xmlns:p14="http://schemas.microsoft.com/office/powerpoint/2010/main" val="406815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6" name="Immagine 5"/>
          <p:cNvPicPr>
            <a:picLocks noChangeAspect="1"/>
          </p:cNvPicPr>
          <p:nvPr userDrawn="1"/>
        </p:nvPicPr>
        <p:blipFill>
          <a:blip r:embed="rId2"/>
          <a:stretch>
            <a:fillRect/>
          </a:stretch>
        </p:blipFill>
        <p:spPr>
          <a:xfrm>
            <a:off x="368138" y="607373"/>
            <a:ext cx="3716977" cy="1866900"/>
          </a:xfrm>
          <a:prstGeom prst="rect">
            <a:avLst/>
          </a:prstGeom>
        </p:spPr>
      </p:pic>
      <p:sp>
        <p:nvSpPr>
          <p:cNvPr id="7" name="Text Box 17"/>
          <p:cNvSpPr txBox="1">
            <a:spLocks noChangeArrowheads="1"/>
          </p:cNvSpPr>
          <p:nvPr userDrawn="1"/>
        </p:nvSpPr>
        <p:spPr bwMode="auto">
          <a:xfrm>
            <a:off x="2" y="2846915"/>
            <a:ext cx="458152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0"/>
              </a:spcBef>
              <a:buFontTx/>
              <a:buNone/>
            </a:pPr>
            <a:r>
              <a:rPr lang="it-IT" altLang="it-IT" sz="2800" b="1" dirty="0">
                <a:solidFill>
                  <a:srgbClr val="FF6600"/>
                </a:solidFill>
                <a:latin typeface="Verdana" panose="020B0604030504040204" pitchFamily="34" charset="0"/>
                <a:ea typeface="Verdana" panose="020B0604030504040204" pitchFamily="34" charset="0"/>
                <a:cs typeface="Verdana" panose="020B0604030504040204" pitchFamily="34" charset="0"/>
              </a:rPr>
              <a:t>CORSO DI FORMAZIONE</a:t>
            </a:r>
          </a:p>
          <a:p>
            <a:pPr algn="ctr" eaLnBrk="1" hangingPunct="1">
              <a:lnSpc>
                <a:spcPct val="90000"/>
              </a:lnSpc>
              <a:spcBef>
                <a:spcPct val="0"/>
              </a:spcBef>
              <a:buFontTx/>
              <a:buNone/>
            </a:pPr>
            <a:r>
              <a:rPr lang="it-IT" altLang="it-IT" sz="2800" b="1" dirty="0">
                <a:solidFill>
                  <a:srgbClr val="FF6600"/>
                </a:solidFill>
                <a:latin typeface="Verdana" panose="020B0604030504040204" pitchFamily="34" charset="0"/>
                <a:ea typeface="Verdana" panose="020B0604030504040204" pitchFamily="34" charset="0"/>
                <a:cs typeface="Verdana" panose="020B0604030504040204" pitchFamily="34" charset="0"/>
              </a:rPr>
              <a:t> PER</a:t>
            </a:r>
          </a:p>
          <a:p>
            <a:pPr algn="ctr" eaLnBrk="1" hangingPunct="1">
              <a:lnSpc>
                <a:spcPct val="90000"/>
              </a:lnSpc>
              <a:spcBef>
                <a:spcPct val="0"/>
              </a:spcBef>
              <a:buFontTx/>
              <a:buNone/>
            </a:pPr>
            <a:r>
              <a:rPr lang="it-IT" altLang="it-IT" sz="2800" b="1" dirty="0">
                <a:solidFill>
                  <a:srgbClr val="FF6600"/>
                </a:solidFill>
                <a:latin typeface="Verdana" panose="020B0604030504040204" pitchFamily="34" charset="0"/>
                <a:ea typeface="Verdana" panose="020B0604030504040204" pitchFamily="34" charset="0"/>
                <a:cs typeface="Verdana" panose="020B0604030504040204" pitchFamily="34" charset="0"/>
              </a:rPr>
              <a:t>RESPONSABILI </a:t>
            </a:r>
          </a:p>
          <a:p>
            <a:pPr algn="ctr" eaLnBrk="1" hangingPunct="1">
              <a:lnSpc>
                <a:spcPct val="90000"/>
              </a:lnSpc>
              <a:spcBef>
                <a:spcPct val="0"/>
              </a:spcBef>
              <a:buFontTx/>
              <a:buNone/>
            </a:pPr>
            <a:r>
              <a:rPr lang="it-IT" altLang="it-IT" sz="2800" b="1" dirty="0">
                <a:solidFill>
                  <a:srgbClr val="FF6600"/>
                </a:solidFill>
                <a:latin typeface="Verdana" panose="020B0604030504040204" pitchFamily="34" charset="0"/>
                <a:ea typeface="Verdana" panose="020B0604030504040204" pitchFamily="34" charset="0"/>
                <a:cs typeface="Verdana" panose="020B0604030504040204" pitchFamily="34" charset="0"/>
              </a:rPr>
              <a:t>E ADDETTI SPP</a:t>
            </a:r>
          </a:p>
          <a:p>
            <a:pPr eaLnBrk="1" hangingPunct="1">
              <a:lnSpc>
                <a:spcPct val="90000"/>
              </a:lnSpc>
              <a:spcBef>
                <a:spcPct val="0"/>
              </a:spcBef>
              <a:buFontTx/>
              <a:buNone/>
            </a:pPr>
            <a:endParaRPr lang="it-IT" altLang="it-IT" sz="1800" b="1" dirty="0">
              <a:solidFill>
                <a:srgbClr val="FF660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lnSpc>
                <a:spcPct val="90000"/>
              </a:lnSpc>
              <a:spcBef>
                <a:spcPct val="0"/>
              </a:spcBef>
              <a:buFontTx/>
              <a:buNone/>
            </a:pPr>
            <a:r>
              <a:rPr lang="it-IT" altLang="it-IT" sz="1400" dirty="0">
                <a:solidFill>
                  <a:srgbClr val="FF6600"/>
                </a:solidFill>
                <a:latin typeface="Verdana" panose="020B0604030504040204" pitchFamily="34" charset="0"/>
                <a:ea typeface="Verdana" panose="020B0604030504040204" pitchFamily="34" charset="0"/>
                <a:cs typeface="Verdana" panose="020B0604030504040204" pitchFamily="34" charset="0"/>
              </a:rPr>
              <a:t>Ai sensi dell’art. 32 del </a:t>
            </a:r>
            <a:r>
              <a:rPr lang="it-IT" altLang="it-IT" sz="1400" dirty="0" err="1">
                <a:solidFill>
                  <a:srgbClr val="FF6600"/>
                </a:solidFill>
                <a:latin typeface="Verdana" panose="020B0604030504040204" pitchFamily="34" charset="0"/>
                <a:ea typeface="Verdana" panose="020B0604030504040204" pitchFamily="34" charset="0"/>
                <a:cs typeface="Verdana" panose="020B0604030504040204" pitchFamily="34" charset="0"/>
              </a:rPr>
              <a:t>Dlgs</a:t>
            </a:r>
            <a:r>
              <a:rPr lang="it-IT" altLang="it-IT" sz="1400" dirty="0">
                <a:solidFill>
                  <a:srgbClr val="FF6600"/>
                </a:solidFill>
                <a:latin typeface="Verdana" panose="020B0604030504040204" pitchFamily="34" charset="0"/>
                <a:ea typeface="Verdana" panose="020B0604030504040204" pitchFamily="34" charset="0"/>
                <a:cs typeface="Verdana" panose="020B0604030504040204" pitchFamily="34" charset="0"/>
              </a:rPr>
              <a:t> 81/2008</a:t>
            </a:r>
          </a:p>
          <a:p>
            <a:pPr algn="ctr" eaLnBrk="1" hangingPunct="1">
              <a:lnSpc>
                <a:spcPct val="90000"/>
              </a:lnSpc>
              <a:spcBef>
                <a:spcPct val="0"/>
              </a:spcBef>
              <a:buFontTx/>
              <a:buNone/>
            </a:pPr>
            <a:r>
              <a:rPr lang="it-IT" altLang="it-IT" sz="1400" dirty="0">
                <a:solidFill>
                  <a:srgbClr val="FF6600"/>
                </a:solidFill>
                <a:latin typeface="Verdana" panose="020B0604030504040204" pitchFamily="34" charset="0"/>
                <a:ea typeface="Verdana" panose="020B0604030504040204" pitchFamily="34" charset="0"/>
                <a:cs typeface="Verdana" panose="020B0604030504040204" pitchFamily="34" charset="0"/>
              </a:rPr>
              <a:t>e Accordi Stato regioni del</a:t>
            </a:r>
          </a:p>
          <a:p>
            <a:pPr algn="ctr" eaLnBrk="1" hangingPunct="1">
              <a:lnSpc>
                <a:spcPct val="90000"/>
              </a:lnSpc>
              <a:spcBef>
                <a:spcPct val="0"/>
              </a:spcBef>
              <a:buFontTx/>
              <a:buNone/>
            </a:pPr>
            <a:r>
              <a:rPr lang="it-IT" altLang="it-IT" sz="1400" dirty="0">
                <a:solidFill>
                  <a:srgbClr val="FF6600"/>
                </a:solidFill>
                <a:latin typeface="Verdana" panose="020B0604030504040204" pitchFamily="34" charset="0"/>
                <a:ea typeface="Verdana" panose="020B0604030504040204" pitchFamily="34" charset="0"/>
                <a:cs typeface="Verdana" panose="020B0604030504040204" pitchFamily="34" charset="0"/>
              </a:rPr>
              <a:t>21/12/2011 e 7/7/2016 </a:t>
            </a:r>
          </a:p>
        </p:txBody>
      </p:sp>
      <p:sp>
        <p:nvSpPr>
          <p:cNvPr id="8" name="CasellaDiTesto 7"/>
          <p:cNvSpPr txBox="1"/>
          <p:nvPr userDrawn="1"/>
        </p:nvSpPr>
        <p:spPr>
          <a:xfrm>
            <a:off x="6969567" y="607375"/>
            <a:ext cx="4787007" cy="5386090"/>
          </a:xfrm>
          <a:prstGeom prst="rect">
            <a:avLst/>
          </a:prstGeom>
          <a:solidFill>
            <a:schemeClr val="accent1">
              <a:lumMod val="60000"/>
              <a:lumOff val="40000"/>
            </a:schemeClr>
          </a:solidFill>
        </p:spPr>
        <p:txBody>
          <a:bodyPr wrap="square" rtlCol="0">
            <a:spAutoFit/>
          </a:bodyPr>
          <a:lstStyle/>
          <a:p>
            <a:endParaRPr lang="it-IT" sz="2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it-IT" sz="2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it-IT"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MODULO A</a:t>
            </a:r>
          </a:p>
          <a:p>
            <a:endParaRPr lang="it-IT" sz="2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it-IT" sz="2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UNITA’ DIDATTICA: A 1 2</a:t>
            </a:r>
          </a:p>
          <a:p>
            <a:endParaRPr lang="it-IT" sz="2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it-IT" sz="2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it-IT" sz="2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L’APPROCCIO ALLA PREVENZIONE NEL </a:t>
            </a:r>
            <a:r>
              <a:rPr lang="it-IT" sz="2800" b="1" dirty="0" err="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D.lvo</a:t>
            </a:r>
            <a:r>
              <a:rPr lang="it-IT" sz="2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81/2008</a:t>
            </a:r>
          </a:p>
          <a:p>
            <a:endParaRPr lang="it-IT" sz="2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it-IT" sz="2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7751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914400" y="19812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9812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1AB08D-0290-4024-A886-C1C276CEC24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7247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40317" y="365129"/>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40319" y="2505075"/>
            <a:ext cx="5158316"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71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633C192-5DC4-4A18-B1B8-1EA2CB04FC2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649364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645319-9BC0-428C-B1CF-102C22A5DE3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540007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2DC3E3-3C76-4080-9E75-804E656E78D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407848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22" y="457200"/>
            <a:ext cx="393276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717"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CDE03-907A-447B-BF1F-68607D89B3D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422970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22" y="457200"/>
            <a:ext cx="393276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717" y="98743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559A2B-7934-4EEE-BDC6-E33D56D80DC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292688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140C5C-0EE7-44B7-BFC0-96D7CAB1E55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6557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686800" y="609600"/>
            <a:ext cx="25908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914400" y="609600"/>
            <a:ext cx="75692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8BD7B7-A718-450D-9AAB-88F61FF74B9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97663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p>
        </p:txBody>
      </p:sp>
      <p:sp>
        <p:nvSpPr>
          <p:cNvPr id="3" name="Segnaposto grafico 2"/>
          <p:cNvSpPr>
            <a:spLocks noGrp="1"/>
          </p:cNvSpPr>
          <p:nvPr>
            <p:ph type="chart" sz="half" idx="1"/>
          </p:nvPr>
        </p:nvSpPr>
        <p:spPr>
          <a:xfrm>
            <a:off x="914400" y="1981200"/>
            <a:ext cx="5080000" cy="4114800"/>
          </a:xfrm>
        </p:spPr>
        <p:txBody>
          <a:bodyPr/>
          <a:lstStyle/>
          <a:p>
            <a:pPr lvl="0"/>
            <a:endParaRPr lang="it-IT" noProof="0"/>
          </a:p>
        </p:txBody>
      </p:sp>
      <p:sp>
        <p:nvSpPr>
          <p:cNvPr id="4" name="Segnaposto testo 3"/>
          <p:cNvSpPr>
            <a:spLocks noGrp="1"/>
          </p:cNvSpPr>
          <p:nvPr>
            <p:ph type="body" sz="half" idx="2"/>
          </p:nvPr>
        </p:nvSpPr>
        <p:spPr>
          <a:xfrm>
            <a:off x="6197600" y="19812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131FED-9420-4A68-A253-7E4393C2C73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032522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914400" y="19812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981200"/>
            <a:ext cx="508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4114800"/>
            <a:ext cx="508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DA9CC57-DD8B-4795-BC29-721B10D7325A}"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215501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16" name="Picture 4" descr="sicurscuola_logo_im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1728" y="6263590"/>
            <a:ext cx="434379" cy="18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userDrawn="1"/>
        </p:nvSpPr>
        <p:spPr bwMode="auto">
          <a:xfrm>
            <a:off x="896106" y="6219209"/>
            <a:ext cx="50701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eaLnBrk="1" hangingPunct="1">
              <a:spcBef>
                <a:spcPct val="50000"/>
              </a:spcBef>
              <a:buFontTx/>
              <a:buNone/>
            </a:pPr>
            <a:r>
              <a:rPr lang="it-IT" altLang="it-IT" sz="1200" dirty="0" err="1">
                <a:solidFill>
                  <a:srgbClr val="336699"/>
                </a:solidFill>
                <a:latin typeface="Arial Black" panose="020B0A04020102020204" pitchFamily="34" charset="0"/>
              </a:rPr>
              <a:t>Si</a:t>
            </a:r>
            <a:r>
              <a:rPr lang="it-IT" altLang="it-IT" sz="1200" dirty="0" err="1">
                <a:solidFill>
                  <a:srgbClr val="FF6600"/>
                </a:solidFill>
                <a:latin typeface="Arial Black" panose="020B0A04020102020204" pitchFamily="34" charset="0"/>
              </a:rPr>
              <a:t>R</a:t>
            </a:r>
            <a:r>
              <a:rPr lang="it-IT" altLang="it-IT" sz="1200" dirty="0" err="1">
                <a:solidFill>
                  <a:srgbClr val="336699"/>
                </a:solidFill>
                <a:latin typeface="Arial Black" panose="020B0A04020102020204" pitchFamily="34" charset="0"/>
              </a:rPr>
              <a:t>Ve</a:t>
            </a:r>
            <a:r>
              <a:rPr lang="it-IT" altLang="it-IT" sz="1200" dirty="0" err="1">
                <a:solidFill>
                  <a:srgbClr val="FF6600"/>
                </a:solidFill>
                <a:latin typeface="Arial Black" panose="020B0A04020102020204" pitchFamily="34" charset="0"/>
              </a:rPr>
              <a:t>S</a:t>
            </a:r>
            <a:r>
              <a:rPr lang="it-IT" altLang="it-IT" sz="1200" dirty="0" err="1">
                <a:solidFill>
                  <a:srgbClr val="336699"/>
                </a:solidFill>
                <a:latin typeface="Arial Black" panose="020B0A04020102020204" pitchFamily="34" charset="0"/>
              </a:rPr>
              <a:t>S</a:t>
            </a:r>
            <a:r>
              <a:rPr lang="it-IT" altLang="it-IT" sz="1200" dirty="0">
                <a:solidFill>
                  <a:srgbClr val="336699"/>
                </a:solidFill>
                <a:latin typeface="Arial Black" panose="020B0A04020102020204" pitchFamily="34" charset="0"/>
              </a:rPr>
              <a:t> </a:t>
            </a:r>
            <a:r>
              <a:rPr lang="it-IT" sz="1000" dirty="0">
                <a:latin typeface="Verdana" panose="020B0604030504040204" pitchFamily="34" charset="0"/>
                <a:ea typeface="Verdana" panose="020B0604030504040204" pitchFamily="34" charset="0"/>
                <a:cs typeface="Verdana" panose="020B0604030504040204" pitchFamily="34" charset="0"/>
              </a:rPr>
              <a:t>-  </a:t>
            </a:r>
            <a:r>
              <a:rPr lang="it-IT" sz="1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Sistema di Riferimento Veneto per la Sicurezza nelle Scuole </a:t>
            </a:r>
            <a:endParaRPr lang="it-IT" altLang="it-IT" sz="1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58635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914400" y="609600"/>
            <a:ext cx="10363200" cy="5486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15E0B9-772D-4C40-84DA-B90DE1C93F1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191229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p>
        </p:txBody>
      </p:sp>
      <p:sp>
        <p:nvSpPr>
          <p:cNvPr id="3" name="Segnaposto tabella 2"/>
          <p:cNvSpPr>
            <a:spLocks noGrp="1"/>
          </p:cNvSpPr>
          <p:nvPr>
            <p:ph type="tbl" idx="1"/>
          </p:nvPr>
        </p:nvSpPr>
        <p:spPr>
          <a:xfrm>
            <a:off x="914400" y="1981200"/>
            <a:ext cx="10363200" cy="4114800"/>
          </a:xfrm>
        </p:spPr>
        <p:txBody>
          <a:bodyPr/>
          <a:lstStyle/>
          <a:p>
            <a:pPr lvl="0"/>
            <a:endParaRPr lang="it-IT" noProof="0"/>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17AECF-EC9C-41D5-89A5-130B12839FB8}"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013976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p>
        </p:txBody>
      </p:sp>
      <p:sp>
        <p:nvSpPr>
          <p:cNvPr id="3" name="Segnaposto immagine online 2"/>
          <p:cNvSpPr>
            <a:spLocks noGrp="1"/>
          </p:cNvSpPr>
          <p:nvPr>
            <p:ph type="clipArt" sz="half" idx="1"/>
          </p:nvPr>
        </p:nvSpPr>
        <p:spPr>
          <a:xfrm>
            <a:off x="914400" y="1981200"/>
            <a:ext cx="5080000" cy="4114800"/>
          </a:xfrm>
        </p:spPr>
        <p:txBody>
          <a:bodyPr/>
          <a:lstStyle/>
          <a:p>
            <a:pPr lvl="0"/>
            <a:endParaRPr lang="it-IT" noProof="0"/>
          </a:p>
        </p:txBody>
      </p:sp>
      <p:sp>
        <p:nvSpPr>
          <p:cNvPr id="4" name="Segnaposto testo 3"/>
          <p:cNvSpPr>
            <a:spLocks noGrp="1"/>
          </p:cNvSpPr>
          <p:nvPr>
            <p:ph type="body" sz="half" idx="2"/>
          </p:nvPr>
        </p:nvSpPr>
        <p:spPr>
          <a:xfrm>
            <a:off x="6197600" y="19812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90D42D-1EF6-4B7B-BB71-467C15E8F62A}"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57323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561959C-7B5D-4920-BF61-C0C017E3B953}" type="datetimeFigureOut">
              <a:rPr lang="it-IT" smtClean="0"/>
              <a:pPr/>
              <a:t>14/09/2020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7845B2D-F763-416A-960D-8442ACFDC265}" type="slidenum">
              <a:rPr lang="it-IT" smtClean="0"/>
              <a:pPr/>
              <a:t>‹N›</a:t>
            </a:fld>
            <a:endParaRPr lang="it-IT"/>
          </a:p>
        </p:txBody>
      </p:sp>
    </p:spTree>
    <p:extLst>
      <p:ext uri="{BB962C8B-B14F-4D97-AF65-F5344CB8AC3E}">
        <p14:creationId xmlns:p14="http://schemas.microsoft.com/office/powerpoint/2010/main" val="1097663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6" name="Immagine 5"/>
          <p:cNvPicPr>
            <a:picLocks noChangeAspect="1"/>
          </p:cNvPicPr>
          <p:nvPr userDrawn="1"/>
        </p:nvPicPr>
        <p:blipFill>
          <a:blip r:embed="rId2"/>
          <a:stretch>
            <a:fillRect/>
          </a:stretch>
        </p:blipFill>
        <p:spPr>
          <a:xfrm>
            <a:off x="368140" y="607373"/>
            <a:ext cx="3716977" cy="1866900"/>
          </a:xfrm>
          <a:prstGeom prst="rect">
            <a:avLst/>
          </a:prstGeom>
        </p:spPr>
      </p:pic>
      <p:sp>
        <p:nvSpPr>
          <p:cNvPr id="7" name="Text Box 17"/>
          <p:cNvSpPr txBox="1">
            <a:spLocks noChangeArrowheads="1"/>
          </p:cNvSpPr>
          <p:nvPr userDrawn="1"/>
        </p:nvSpPr>
        <p:spPr bwMode="auto">
          <a:xfrm>
            <a:off x="3" y="2846916"/>
            <a:ext cx="458152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it-IT" altLang="it-IT" sz="2800" b="1" dirty="0">
                <a:solidFill>
                  <a:srgbClr val="FF6600"/>
                </a:solidFill>
                <a:latin typeface="Verdana" panose="020B0604030504040204" pitchFamily="34" charset="0"/>
                <a:ea typeface="Verdana" panose="020B0604030504040204" pitchFamily="34" charset="0"/>
                <a:cs typeface="Verdana" panose="020B0604030504040204" pitchFamily="34" charset="0"/>
              </a:rPr>
              <a:t>CORSO DI FORMAZIONE</a:t>
            </a:r>
          </a:p>
          <a:p>
            <a:pPr algn="ctr">
              <a:lnSpc>
                <a:spcPct val="90000"/>
              </a:lnSpc>
              <a:spcBef>
                <a:spcPct val="0"/>
              </a:spcBef>
              <a:buFontTx/>
              <a:buNone/>
            </a:pPr>
            <a:r>
              <a:rPr lang="it-IT" altLang="it-IT" sz="2800" b="1" dirty="0">
                <a:solidFill>
                  <a:srgbClr val="FF6600"/>
                </a:solidFill>
                <a:latin typeface="Verdana" panose="020B0604030504040204" pitchFamily="34" charset="0"/>
                <a:ea typeface="Verdana" panose="020B0604030504040204" pitchFamily="34" charset="0"/>
                <a:cs typeface="Verdana" panose="020B0604030504040204" pitchFamily="34" charset="0"/>
              </a:rPr>
              <a:t> PER</a:t>
            </a:r>
          </a:p>
          <a:p>
            <a:pPr algn="ctr">
              <a:lnSpc>
                <a:spcPct val="90000"/>
              </a:lnSpc>
              <a:spcBef>
                <a:spcPct val="0"/>
              </a:spcBef>
              <a:buFontTx/>
              <a:buNone/>
            </a:pPr>
            <a:r>
              <a:rPr lang="it-IT" altLang="it-IT" sz="2800" b="1" dirty="0">
                <a:solidFill>
                  <a:srgbClr val="FF6600"/>
                </a:solidFill>
                <a:latin typeface="Verdana" panose="020B0604030504040204" pitchFamily="34" charset="0"/>
                <a:ea typeface="Verdana" panose="020B0604030504040204" pitchFamily="34" charset="0"/>
                <a:cs typeface="Verdana" panose="020B0604030504040204" pitchFamily="34" charset="0"/>
              </a:rPr>
              <a:t>RESPONSABILI </a:t>
            </a:r>
          </a:p>
          <a:p>
            <a:pPr algn="ctr">
              <a:lnSpc>
                <a:spcPct val="90000"/>
              </a:lnSpc>
              <a:spcBef>
                <a:spcPct val="0"/>
              </a:spcBef>
              <a:buFontTx/>
              <a:buNone/>
            </a:pPr>
            <a:r>
              <a:rPr lang="it-IT" altLang="it-IT" sz="2800" b="1" dirty="0">
                <a:solidFill>
                  <a:srgbClr val="FF6600"/>
                </a:solidFill>
                <a:latin typeface="Verdana" panose="020B0604030504040204" pitchFamily="34" charset="0"/>
                <a:ea typeface="Verdana" panose="020B0604030504040204" pitchFamily="34" charset="0"/>
                <a:cs typeface="Verdana" panose="020B0604030504040204" pitchFamily="34" charset="0"/>
              </a:rPr>
              <a:t>E ADDETTI SPP</a:t>
            </a:r>
          </a:p>
          <a:p>
            <a:pPr>
              <a:lnSpc>
                <a:spcPct val="90000"/>
              </a:lnSpc>
              <a:spcBef>
                <a:spcPct val="0"/>
              </a:spcBef>
              <a:buFontTx/>
              <a:buNone/>
            </a:pPr>
            <a:endParaRPr lang="it-IT" altLang="it-IT" sz="1800" b="1" dirty="0">
              <a:solidFill>
                <a:srgbClr val="FF6600"/>
              </a:solidFill>
              <a:latin typeface="Verdana" panose="020B0604030504040204" pitchFamily="34" charset="0"/>
              <a:ea typeface="Verdana" panose="020B0604030504040204" pitchFamily="34" charset="0"/>
              <a:cs typeface="Verdana" panose="020B0604030504040204" pitchFamily="34" charset="0"/>
            </a:endParaRPr>
          </a:p>
          <a:p>
            <a:pPr algn="ctr">
              <a:lnSpc>
                <a:spcPct val="90000"/>
              </a:lnSpc>
              <a:spcBef>
                <a:spcPct val="0"/>
              </a:spcBef>
              <a:buFontTx/>
              <a:buNone/>
            </a:pPr>
            <a:r>
              <a:rPr lang="it-IT" altLang="it-IT" sz="1400" dirty="0">
                <a:solidFill>
                  <a:srgbClr val="FF6600"/>
                </a:solidFill>
                <a:latin typeface="Verdana" panose="020B0604030504040204" pitchFamily="34" charset="0"/>
                <a:ea typeface="Verdana" panose="020B0604030504040204" pitchFamily="34" charset="0"/>
                <a:cs typeface="Verdana" panose="020B0604030504040204" pitchFamily="34" charset="0"/>
              </a:rPr>
              <a:t>Ai sensi dell’art. 32 del </a:t>
            </a:r>
            <a:r>
              <a:rPr lang="it-IT" altLang="it-IT" sz="1400" dirty="0" err="1">
                <a:solidFill>
                  <a:srgbClr val="FF6600"/>
                </a:solidFill>
                <a:latin typeface="Verdana" panose="020B0604030504040204" pitchFamily="34" charset="0"/>
                <a:ea typeface="Verdana" panose="020B0604030504040204" pitchFamily="34" charset="0"/>
                <a:cs typeface="Verdana" panose="020B0604030504040204" pitchFamily="34" charset="0"/>
              </a:rPr>
              <a:t>Dlgs</a:t>
            </a:r>
            <a:r>
              <a:rPr lang="it-IT" altLang="it-IT" sz="1400" dirty="0">
                <a:solidFill>
                  <a:srgbClr val="FF6600"/>
                </a:solidFill>
                <a:latin typeface="Verdana" panose="020B0604030504040204" pitchFamily="34" charset="0"/>
                <a:ea typeface="Verdana" panose="020B0604030504040204" pitchFamily="34" charset="0"/>
                <a:cs typeface="Verdana" panose="020B0604030504040204" pitchFamily="34" charset="0"/>
              </a:rPr>
              <a:t> 81/2008</a:t>
            </a:r>
          </a:p>
          <a:p>
            <a:pPr algn="ctr">
              <a:lnSpc>
                <a:spcPct val="90000"/>
              </a:lnSpc>
              <a:spcBef>
                <a:spcPct val="0"/>
              </a:spcBef>
              <a:buFontTx/>
              <a:buNone/>
            </a:pPr>
            <a:r>
              <a:rPr lang="it-IT" altLang="it-IT" sz="1400" dirty="0">
                <a:solidFill>
                  <a:srgbClr val="FF6600"/>
                </a:solidFill>
                <a:latin typeface="Verdana" panose="020B0604030504040204" pitchFamily="34" charset="0"/>
                <a:ea typeface="Verdana" panose="020B0604030504040204" pitchFamily="34" charset="0"/>
                <a:cs typeface="Verdana" panose="020B0604030504040204" pitchFamily="34" charset="0"/>
              </a:rPr>
              <a:t>e Accordi Stato regioni del</a:t>
            </a:r>
          </a:p>
          <a:p>
            <a:pPr algn="ctr">
              <a:lnSpc>
                <a:spcPct val="90000"/>
              </a:lnSpc>
              <a:spcBef>
                <a:spcPct val="0"/>
              </a:spcBef>
              <a:buFontTx/>
              <a:buNone/>
            </a:pPr>
            <a:r>
              <a:rPr lang="it-IT" altLang="it-IT" sz="1400" dirty="0">
                <a:solidFill>
                  <a:srgbClr val="FF6600"/>
                </a:solidFill>
                <a:latin typeface="Verdana" panose="020B0604030504040204" pitchFamily="34" charset="0"/>
                <a:ea typeface="Verdana" panose="020B0604030504040204" pitchFamily="34" charset="0"/>
                <a:cs typeface="Verdana" panose="020B0604030504040204" pitchFamily="34" charset="0"/>
              </a:rPr>
              <a:t>21/12/2011 e 7/7/2016 </a:t>
            </a:r>
          </a:p>
        </p:txBody>
      </p:sp>
      <p:sp>
        <p:nvSpPr>
          <p:cNvPr id="8" name="CasellaDiTesto 7"/>
          <p:cNvSpPr txBox="1"/>
          <p:nvPr userDrawn="1"/>
        </p:nvSpPr>
        <p:spPr>
          <a:xfrm>
            <a:off x="6969569" y="607376"/>
            <a:ext cx="4787007" cy="5386090"/>
          </a:xfrm>
          <a:prstGeom prst="rect">
            <a:avLst/>
          </a:prstGeom>
          <a:solidFill>
            <a:schemeClr val="accent1">
              <a:lumMod val="60000"/>
              <a:lumOff val="40000"/>
            </a:schemeClr>
          </a:solidFill>
        </p:spPr>
        <p:txBody>
          <a:bodyPr wrap="square" rtlCol="0">
            <a:spAutoFit/>
          </a:bodyPr>
          <a:lstStyle/>
          <a:p>
            <a:endParaRPr lang="it-IT" sz="2800"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endParaRPr>
          </a:p>
          <a:p>
            <a:endParaRPr lang="it-IT" sz="2800"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endParaRPr>
          </a:p>
          <a:p>
            <a:r>
              <a:rPr lang="it-IT" sz="3600" b="1"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MODULO A</a:t>
            </a:r>
          </a:p>
          <a:p>
            <a:endParaRPr lang="it-IT" sz="2800"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endParaRPr>
          </a:p>
          <a:p>
            <a:r>
              <a:rPr lang="it-IT" sz="2800"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UNITA’ DIDATTICA: A 1 2</a:t>
            </a:r>
          </a:p>
          <a:p>
            <a:endParaRPr lang="it-IT" sz="2800"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endParaRPr>
          </a:p>
          <a:p>
            <a:endParaRPr lang="it-IT" sz="2800"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endParaRPr>
          </a:p>
          <a:p>
            <a:r>
              <a:rPr lang="it-IT" sz="2800" b="1"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L’APPROCCIO ALLA PREVENZIONE NEL </a:t>
            </a:r>
            <a:r>
              <a:rPr lang="it-IT" sz="2800" b="1" dirty="0" err="1">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D.lvo</a:t>
            </a:r>
            <a:r>
              <a:rPr lang="it-IT" sz="2800" b="1"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 81/2008</a:t>
            </a:r>
          </a:p>
          <a:p>
            <a:endParaRPr lang="it-IT" sz="2800" b="1"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endParaRPr>
          </a:p>
          <a:p>
            <a:endParaRPr lang="it-IT" sz="2800" b="1"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8638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16" name="Picture 4" descr="sicurscuola_logo_im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1729" y="6263590"/>
            <a:ext cx="434379" cy="18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userDrawn="1"/>
        </p:nvSpPr>
        <p:spPr bwMode="auto">
          <a:xfrm>
            <a:off x="896108" y="6219211"/>
            <a:ext cx="50701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200" dirty="0" err="1">
                <a:solidFill>
                  <a:srgbClr val="336699"/>
                </a:solidFill>
                <a:latin typeface="Arial Black" panose="020B0A04020102020204" pitchFamily="34" charset="0"/>
              </a:rPr>
              <a:t>Si</a:t>
            </a:r>
            <a:r>
              <a:rPr lang="it-IT" altLang="it-IT" sz="1200" dirty="0" err="1">
                <a:solidFill>
                  <a:srgbClr val="FF6600"/>
                </a:solidFill>
                <a:latin typeface="Arial Black" panose="020B0A04020102020204" pitchFamily="34" charset="0"/>
              </a:rPr>
              <a:t>R</a:t>
            </a:r>
            <a:r>
              <a:rPr lang="it-IT" altLang="it-IT" sz="1200" dirty="0" err="1">
                <a:solidFill>
                  <a:srgbClr val="336699"/>
                </a:solidFill>
                <a:latin typeface="Arial Black" panose="020B0A04020102020204" pitchFamily="34" charset="0"/>
              </a:rPr>
              <a:t>Ve</a:t>
            </a:r>
            <a:r>
              <a:rPr lang="it-IT" altLang="it-IT" sz="1200" dirty="0" err="1">
                <a:solidFill>
                  <a:srgbClr val="FF6600"/>
                </a:solidFill>
                <a:latin typeface="Arial Black" panose="020B0A04020102020204" pitchFamily="34" charset="0"/>
              </a:rPr>
              <a:t>S</a:t>
            </a:r>
            <a:r>
              <a:rPr lang="it-IT" altLang="it-IT" sz="1200" dirty="0" err="1">
                <a:solidFill>
                  <a:srgbClr val="336699"/>
                </a:solidFill>
                <a:latin typeface="Arial Black" panose="020B0A04020102020204" pitchFamily="34" charset="0"/>
              </a:rPr>
              <a:t>S</a:t>
            </a:r>
            <a:r>
              <a:rPr lang="it-IT" altLang="it-IT" sz="1200" dirty="0">
                <a:solidFill>
                  <a:srgbClr val="336699"/>
                </a:solidFill>
                <a:latin typeface="Arial Black" panose="020B0A04020102020204" pitchFamily="34" charset="0"/>
              </a:rPr>
              <a:t> </a:t>
            </a:r>
            <a:r>
              <a:rPr lang="it-IT" sz="1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it-IT" sz="1000"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rPr>
              <a:t>Sistema di Riferimento Veneto per la Sicurezza nelle Scuole </a:t>
            </a:r>
            <a:endParaRPr lang="it-IT" altLang="it-IT" sz="1000"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333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561959C-7B5D-4920-BF61-C0C017E3B953}" type="datetimeFigureOut">
              <a:rPr lang="it-IT" smtClean="0">
                <a:solidFill>
                  <a:prstClr val="black">
                    <a:tint val="75000"/>
                  </a:prstClr>
                </a:solidFill>
              </a:rPr>
              <a:pPr/>
              <a:t>14/09/2020</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37845B2D-F763-416A-960D-8442ACFDC26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6933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FD1543-1037-4107-B034-94BB6D0CBDC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33155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5577B6-0F31-4577-80FE-013023743FF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63967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45"/>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1" y="4589470"/>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FF978D-ECB5-4080-9B73-B97B2193155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81618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1959C-7B5D-4920-BF61-C0C017E3B953}" type="datetimeFigureOut">
              <a:rPr lang="it-IT" smtClean="0"/>
              <a:pPr/>
              <a:t>14/09/2020</a:t>
            </a:fld>
            <a:endParaRPr lang="it-IT"/>
          </a:p>
        </p:txBody>
      </p:sp>
      <p:sp>
        <p:nvSpPr>
          <p:cNvPr id="5" name="Segnaposto piè di pagina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45B2D-F763-416A-960D-8442ACFDC265}" type="slidenum">
              <a:rPr lang="it-IT" smtClean="0"/>
              <a:pPr/>
              <a:t>‹N›</a:t>
            </a:fld>
            <a:endParaRPr lang="it-IT"/>
          </a:p>
        </p:txBody>
      </p:sp>
    </p:spTree>
    <p:extLst>
      <p:ext uri="{BB962C8B-B14F-4D97-AF65-F5344CB8AC3E}">
        <p14:creationId xmlns:p14="http://schemas.microsoft.com/office/powerpoint/2010/main" val="1086668795"/>
      </p:ext>
    </p:extLst>
  </p:cSld>
  <p:clrMap bg1="lt1" tx1="dk1" bg2="lt2" tx2="dk2" accent1="accent1" accent2="accent2" accent3="accent3" accent4="accent4" accent5="accent5" accent6="accent6" hlink="hlink" folHlink="folHlink"/>
  <p:sldLayoutIdLst>
    <p:sldLayoutId id="2147483660" r:id="rId1"/>
    <p:sldLayoutId id="2147483655"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1959C-7B5D-4920-BF61-C0C017E3B953}"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45B2D-F763-416A-960D-8442ACFDC265}"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564910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E43E103-138F-4884-8A3C-FD08261C7361}" type="slidenum">
              <a:rPr lang="it-IT" altLang="it-IT">
                <a:solidFill>
                  <a:srgbClr val="000000"/>
                </a:solidFill>
              </a:rPr>
              <a:pPr fontAlgn="base">
                <a:spcBef>
                  <a:spcPct val="0"/>
                </a:spcBef>
                <a:spcAft>
                  <a:spcPct val="0"/>
                </a:spcAft>
                <a:defRPr/>
              </a:pPr>
              <a:t>‹N›</a:t>
            </a:fld>
            <a:endParaRPr lang="it-IT" altLang="it-IT">
              <a:solidFill>
                <a:srgbClr val="000000"/>
              </a:solidFill>
            </a:endParaRPr>
          </a:p>
        </p:txBody>
      </p:sp>
      <p:pic>
        <p:nvPicPr>
          <p:cNvPr id="7" name="Picture 4" descr="sicurscuola_logo_im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15637" y="6263590"/>
            <a:ext cx="579171" cy="18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userDrawn="1"/>
        </p:nvSpPr>
        <p:spPr bwMode="auto">
          <a:xfrm>
            <a:off x="1194807" y="6219210"/>
            <a:ext cx="67601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FontTx/>
              <a:buNone/>
            </a:pPr>
            <a:r>
              <a:rPr lang="it-IT" altLang="it-IT" sz="1200" dirty="0" err="1">
                <a:solidFill>
                  <a:srgbClr val="336699"/>
                </a:solidFill>
                <a:latin typeface="Arial Black" panose="020B0A04020102020204" pitchFamily="34" charset="0"/>
              </a:rPr>
              <a:t>Si</a:t>
            </a:r>
            <a:r>
              <a:rPr lang="it-IT" altLang="it-IT" sz="1200" dirty="0" err="1">
                <a:solidFill>
                  <a:srgbClr val="FF6600"/>
                </a:solidFill>
                <a:latin typeface="Arial Black" panose="020B0A04020102020204" pitchFamily="34" charset="0"/>
              </a:rPr>
              <a:t>R</a:t>
            </a:r>
            <a:r>
              <a:rPr lang="it-IT" altLang="it-IT" sz="1200" dirty="0" err="1">
                <a:solidFill>
                  <a:srgbClr val="336699"/>
                </a:solidFill>
                <a:latin typeface="Arial Black" panose="020B0A04020102020204" pitchFamily="34" charset="0"/>
              </a:rPr>
              <a:t>Ve</a:t>
            </a:r>
            <a:r>
              <a:rPr lang="it-IT" altLang="it-IT" sz="1200" dirty="0" err="1">
                <a:solidFill>
                  <a:srgbClr val="FF6600"/>
                </a:solidFill>
                <a:latin typeface="Arial Black" panose="020B0A04020102020204" pitchFamily="34" charset="0"/>
              </a:rPr>
              <a:t>S</a:t>
            </a:r>
            <a:r>
              <a:rPr lang="it-IT" altLang="it-IT" sz="1200" dirty="0" err="1">
                <a:solidFill>
                  <a:srgbClr val="336699"/>
                </a:solidFill>
                <a:latin typeface="Arial Black" panose="020B0A04020102020204" pitchFamily="34" charset="0"/>
              </a:rPr>
              <a:t>S</a:t>
            </a:r>
            <a:r>
              <a:rPr lang="it-IT" altLang="it-IT" sz="1200" dirty="0">
                <a:solidFill>
                  <a:srgbClr val="336699"/>
                </a:solidFill>
                <a:latin typeface="Arial Black" panose="020B0A04020102020204" pitchFamily="34" charset="0"/>
              </a:rPr>
              <a:t> </a:t>
            </a:r>
            <a:r>
              <a:rPr lang="it-IT"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it-IT" sz="1000" dirty="0">
                <a:solidFill>
                  <a:srgbClr val="00CC99">
                    <a:lumMod val="50000"/>
                  </a:srgbClr>
                </a:solidFill>
                <a:latin typeface="Verdana" panose="020B0604030504040204" pitchFamily="34" charset="0"/>
                <a:ea typeface="Verdana" panose="020B0604030504040204" pitchFamily="34" charset="0"/>
                <a:cs typeface="Verdana" panose="020B0604030504040204" pitchFamily="34" charset="0"/>
              </a:rPr>
              <a:t>Sistema di Riferimento Veneto per la Sicurezza nelle Scuole </a:t>
            </a:r>
            <a:endParaRPr lang="it-IT" altLang="it-IT" sz="1000" dirty="0">
              <a:solidFill>
                <a:srgbClr val="00CC99">
                  <a:lumMod val="50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2571315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XC89KWH2-p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Poster%20smaltimento%20guanti%20mascherine.pdf"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portaleagentifisici.i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Tipologie%20di%20mascherine.pdf"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368138" y="607373"/>
            <a:ext cx="3716977" cy="1866900"/>
          </a:xfrm>
          <a:prstGeom prst="rect">
            <a:avLst/>
          </a:prstGeom>
        </p:spPr>
      </p:pic>
      <p:sp>
        <p:nvSpPr>
          <p:cNvPr id="5" name="CasellaDiTesto 4"/>
          <p:cNvSpPr txBox="1"/>
          <p:nvPr/>
        </p:nvSpPr>
        <p:spPr>
          <a:xfrm>
            <a:off x="4673601" y="1235554"/>
            <a:ext cx="7034674" cy="4216539"/>
          </a:xfrm>
          <a:prstGeom prst="rect">
            <a:avLst/>
          </a:prstGeom>
          <a:solidFill>
            <a:schemeClr val="accent1">
              <a:lumMod val="60000"/>
              <a:lumOff val="40000"/>
            </a:schemeClr>
          </a:solidFill>
        </p:spPr>
        <p:txBody>
          <a:bodyPr wrap="square" rtlCol="0">
            <a:spAutoFit/>
          </a:bodyPr>
          <a:lstStyle/>
          <a:p>
            <a:pPr algn="ctr"/>
            <a:endParaRPr lang="it-IT" sz="2800" b="1" dirty="0">
              <a:solidFill>
                <a:srgbClr val="FF0000"/>
              </a:solidFill>
              <a:latin typeface="Cambria" panose="02040503050406030204" pitchFamily="18" charset="0"/>
              <a:ea typeface="Cambria" panose="02040503050406030204" pitchFamily="18" charset="0"/>
              <a:cs typeface="Verdana" panose="020B0604030504040204" pitchFamily="34" charset="0"/>
            </a:endParaRPr>
          </a:p>
          <a:p>
            <a:pPr algn="ctr"/>
            <a:r>
              <a:rPr lang="it-IT" sz="2800" b="1" dirty="0">
                <a:solidFill>
                  <a:srgbClr val="FF0000"/>
                </a:solidFill>
                <a:latin typeface="Cambria" panose="02040503050406030204" pitchFamily="18" charset="0"/>
                <a:ea typeface="Cambria" panose="02040503050406030204" pitchFamily="18" charset="0"/>
                <a:cs typeface="Verdana" panose="020B0604030504040204" pitchFamily="34" charset="0"/>
              </a:rPr>
              <a:t>MISURE </a:t>
            </a:r>
          </a:p>
          <a:p>
            <a:pPr algn="ctr"/>
            <a:r>
              <a:rPr lang="it-IT" sz="2800" b="1" dirty="0">
                <a:solidFill>
                  <a:srgbClr val="FF0000"/>
                </a:solidFill>
                <a:latin typeface="Cambria" panose="02040503050406030204" pitchFamily="18" charset="0"/>
                <a:ea typeface="Cambria" panose="02040503050406030204" pitchFamily="18" charset="0"/>
                <a:cs typeface="Verdana" panose="020B0604030504040204" pitchFamily="34" charset="0"/>
              </a:rPr>
              <a:t>DI PREVENZIONE E PROTEZIONE             PER IL CONTENIMENTO DELLA DIFFUSIONE DEL COVID-19</a:t>
            </a:r>
          </a:p>
          <a:p>
            <a:pPr algn="ctr"/>
            <a:endParaRPr lang="it-IT" sz="1400" b="1" dirty="0">
              <a:solidFill>
                <a:srgbClr val="FF0000"/>
              </a:solidFill>
              <a:latin typeface="Cambria" panose="02040503050406030204" pitchFamily="18" charset="0"/>
              <a:ea typeface="Cambria" panose="02040503050406030204" pitchFamily="18" charset="0"/>
              <a:cs typeface="Verdana" panose="020B0604030504040204" pitchFamily="34" charset="0"/>
            </a:endParaRPr>
          </a:p>
          <a:p>
            <a:pPr algn="ctr"/>
            <a:r>
              <a:rPr lang="it-IT" sz="2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p>
          <a:p>
            <a:pPr algn="ctr"/>
            <a:endParaRPr lang="it-IT" sz="14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it-IT" sz="2400" b="1">
                <a:latin typeface="Cambria" panose="02040503050406030204" pitchFamily="18" charset="0"/>
                <a:ea typeface="Cambria" panose="02040503050406030204" pitchFamily="18" charset="0"/>
                <a:cs typeface="Verdana" panose="020B0604030504040204" pitchFamily="34" charset="0"/>
              </a:rPr>
              <a:t>I DPI </a:t>
            </a:r>
            <a:endParaRPr lang="it-IT" sz="2400" b="1" dirty="0">
              <a:latin typeface="Cambria" panose="02040503050406030204" pitchFamily="18" charset="0"/>
              <a:ea typeface="Cambria" panose="02040503050406030204" pitchFamily="18" charset="0"/>
              <a:cs typeface="Verdana" panose="020B0604030504040204" pitchFamily="34" charset="0"/>
            </a:endParaRPr>
          </a:p>
          <a:p>
            <a:pPr algn="ctr"/>
            <a:r>
              <a:rPr lang="it-IT" sz="2400" b="1" dirty="0">
                <a:latin typeface="Cambria" panose="02040503050406030204" pitchFamily="18" charset="0"/>
                <a:ea typeface="Cambria" panose="02040503050406030204" pitchFamily="18" charset="0"/>
                <a:cs typeface="Verdana" panose="020B0604030504040204" pitchFamily="34" charset="0"/>
              </a:rPr>
              <a:t>Utilizzo delle mascherine e disagio termico</a:t>
            </a:r>
          </a:p>
          <a:p>
            <a:endParaRPr lang="it-IT" sz="2400" b="1" dirty="0">
              <a:latin typeface="Cambria" panose="02040503050406030204" pitchFamily="18" charset="0"/>
              <a:ea typeface="Cambria" panose="02040503050406030204" pitchFamily="18" charset="0"/>
              <a:cs typeface="Verdana" panose="020B0604030504040204" pitchFamily="34" charset="0"/>
            </a:endParaRPr>
          </a:p>
        </p:txBody>
      </p:sp>
    </p:spTree>
    <p:extLst>
      <p:ext uri="{BB962C8B-B14F-4D97-AF65-F5344CB8AC3E}">
        <p14:creationId xmlns:p14="http://schemas.microsoft.com/office/powerpoint/2010/main" val="120079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BA92C089-8B88-4B39-9E95-B62DE8DB2232}"/>
              </a:ext>
            </a:extLst>
          </p:cNvPr>
          <p:cNvSpPr txBox="1"/>
          <p:nvPr/>
        </p:nvSpPr>
        <p:spPr>
          <a:xfrm>
            <a:off x="1898149" y="3167390"/>
            <a:ext cx="7831477" cy="523220"/>
          </a:xfrm>
          <a:prstGeom prst="rect">
            <a:avLst/>
          </a:prstGeom>
          <a:noFill/>
        </p:spPr>
        <p:txBody>
          <a:bodyPr wrap="square">
            <a:spAutoFit/>
          </a:bodyPr>
          <a:lstStyle/>
          <a:p>
            <a:r>
              <a:rPr lang="it-IT" sz="2800" dirty="0">
                <a:hlinkClick r:id="rId2"/>
              </a:rPr>
              <a:t>https://www.youtube.com/watch?v=XC89KWH2-pk</a:t>
            </a:r>
            <a:endParaRPr lang="it-IT" sz="2800" dirty="0"/>
          </a:p>
        </p:txBody>
      </p:sp>
      <p:sp>
        <p:nvSpPr>
          <p:cNvPr id="4" name="CasellaDiTesto 3">
            <a:extLst>
              <a:ext uri="{FF2B5EF4-FFF2-40B4-BE49-F238E27FC236}">
                <a16:creationId xmlns:a16="http://schemas.microsoft.com/office/drawing/2014/main" id="{67239C6A-8130-4E0C-ABBA-8A6A3F901D92}"/>
              </a:ext>
            </a:extLst>
          </p:cNvPr>
          <p:cNvSpPr txBox="1"/>
          <p:nvPr/>
        </p:nvSpPr>
        <p:spPr>
          <a:xfrm>
            <a:off x="1215751" y="1710741"/>
            <a:ext cx="9448825" cy="954107"/>
          </a:xfrm>
          <a:prstGeom prst="rect">
            <a:avLst/>
          </a:prstGeom>
          <a:noFill/>
        </p:spPr>
        <p:txBody>
          <a:bodyPr wrap="square" rtlCol="0">
            <a:spAutoFit/>
          </a:bodyPr>
          <a:lstStyle/>
          <a:p>
            <a:r>
              <a:rPr lang="it-IT"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Video sul corretto uso di MASCHERINE E GUANTI realizzato dal Comitato di Tortona della Croce Rossa Italiana</a:t>
            </a:r>
            <a:endParaRPr lang="it-IT"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7098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C193340-B57A-4E04-94FD-26ABD320EA37}"/>
              </a:ext>
            </a:extLst>
          </p:cNvPr>
          <p:cNvSpPr txBox="1"/>
          <p:nvPr/>
        </p:nvSpPr>
        <p:spPr>
          <a:xfrm>
            <a:off x="393842" y="849365"/>
            <a:ext cx="11411165" cy="1815882"/>
          </a:xfrm>
          <a:prstGeom prst="rect">
            <a:avLst/>
          </a:prstGeom>
          <a:noFill/>
        </p:spPr>
        <p:txBody>
          <a:bodyPr wrap="square">
            <a:spAutoFit/>
          </a:bodyPr>
          <a:lstStyle/>
          <a:p>
            <a:pPr algn="l"/>
            <a:r>
              <a:rPr lang="it-IT" sz="2800" b="1" dirty="0">
                <a:solidFill>
                  <a:srgbClr val="333333"/>
                </a:solidFill>
                <a:latin typeface="Cambria" panose="02040503050406030204" pitchFamily="18" charset="0"/>
                <a:ea typeface="Cambria" panose="02040503050406030204" pitchFamily="18" charset="0"/>
              </a:rPr>
              <a:t>SMALTIMENTO mascherine e guanti monouso: </a:t>
            </a:r>
            <a:r>
              <a:rPr lang="it-IT" sz="2800" dirty="0">
                <a:solidFill>
                  <a:srgbClr val="333333"/>
                </a:solidFill>
                <a:latin typeface="Cambria" panose="02040503050406030204" pitchFamily="18" charset="0"/>
                <a:ea typeface="Cambria" panose="02040503050406030204" pitchFamily="18" charset="0"/>
              </a:rPr>
              <a:t>l’argomento è trattato nel Rapporto ISS Covid-19 n,26 del 18 maggio 2020 </a:t>
            </a:r>
            <a:r>
              <a:rPr lang="it-IT" sz="2800" i="1" dirty="0">
                <a:solidFill>
                  <a:srgbClr val="333333"/>
                </a:solidFill>
                <a:latin typeface="Cambria" panose="02040503050406030204" pitchFamily="18" charset="0"/>
                <a:ea typeface="Cambria" panose="02040503050406030204" pitchFamily="18" charset="0"/>
              </a:rPr>
              <a:t>‘’Indicazioni ad interim su gestione e smaltimento di mascherine e guanti monouso provenienti da utilizzo domestico e non </a:t>
            </a:r>
            <a:r>
              <a:rPr lang="it-IT" sz="2800" i="1" dirty="0" err="1">
                <a:solidFill>
                  <a:srgbClr val="333333"/>
                </a:solidFill>
                <a:latin typeface="Cambria" panose="02040503050406030204" pitchFamily="18" charset="0"/>
                <a:ea typeface="Cambria" panose="02040503050406030204" pitchFamily="18" charset="0"/>
              </a:rPr>
              <a:t>domestico’</a:t>
            </a:r>
            <a:r>
              <a:rPr lang="it-IT" sz="2800" i="1" dirty="0">
                <a:solidFill>
                  <a:srgbClr val="333333"/>
                </a:solidFill>
                <a:latin typeface="Cambria" panose="02040503050406030204" pitchFamily="18" charset="0"/>
                <a:ea typeface="Cambria" panose="02040503050406030204" pitchFamily="18" charset="0"/>
              </a:rPr>
              <a:t>’ .</a:t>
            </a:r>
            <a:endParaRPr lang="it-IT" sz="3600" b="1" i="0" dirty="0">
              <a:solidFill>
                <a:srgbClr val="333333"/>
              </a:solidFill>
              <a:effectLst/>
              <a:latin typeface="Cambria" panose="02040503050406030204" pitchFamily="18" charset="0"/>
              <a:ea typeface="Cambria" panose="02040503050406030204" pitchFamily="18" charset="0"/>
            </a:endParaRPr>
          </a:p>
        </p:txBody>
      </p:sp>
      <p:pic>
        <p:nvPicPr>
          <p:cNvPr id="2050" name="Picture 2" descr="DPI e mascherine, differenze e corretto utilizzo - Comune di Cesena">
            <a:extLst>
              <a:ext uri="{FF2B5EF4-FFF2-40B4-BE49-F238E27FC236}">
                <a16:creationId xmlns:a16="http://schemas.microsoft.com/office/drawing/2014/main" id="{AAF61E9C-ADDD-4942-8D1B-F0512B792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39" y="3463986"/>
            <a:ext cx="2791171" cy="232597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402300B3-F1DA-4301-95EA-9F703288F9CF}"/>
              </a:ext>
            </a:extLst>
          </p:cNvPr>
          <p:cNvSpPr txBox="1"/>
          <p:nvPr/>
        </p:nvSpPr>
        <p:spPr>
          <a:xfrm>
            <a:off x="4474409" y="4057587"/>
            <a:ext cx="6744971" cy="1138773"/>
          </a:xfrm>
          <a:prstGeom prst="rect">
            <a:avLst/>
          </a:prstGeom>
          <a:noFill/>
        </p:spPr>
        <p:txBody>
          <a:bodyPr wrap="square" rtlCol="0">
            <a:spAutoFit/>
          </a:bodyPr>
          <a:lstStyle/>
          <a:p>
            <a:r>
              <a:rPr lang="it-IT"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ma seguendo questi indicazioni …….</a:t>
            </a:r>
          </a:p>
          <a:p>
            <a:endParaRPr lang="it-IT" sz="12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r>
              <a:rPr lang="it-IT"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3" action="ppaction://hlinkfile"/>
              </a:rPr>
              <a:t>Smaltimento mascherine e guanti</a:t>
            </a:r>
            <a:endParaRPr lang="it-IT"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5775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PREVENZIONE DEL DISAGIO TERMICO CAUSATO DAI DISPOSITIVI DI ...">
            <a:extLst>
              <a:ext uri="{FF2B5EF4-FFF2-40B4-BE49-F238E27FC236}">
                <a16:creationId xmlns:a16="http://schemas.microsoft.com/office/drawing/2014/main" id="{9870D9D3-2608-47AE-954E-CA4630510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123" y="1865313"/>
            <a:ext cx="3312477" cy="3888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tilizzo dei DPI e gli effetti delle temperature estive – ANMIL">
            <a:extLst>
              <a:ext uri="{FF2B5EF4-FFF2-40B4-BE49-F238E27FC236}">
                <a16:creationId xmlns:a16="http://schemas.microsoft.com/office/drawing/2014/main" id="{47735ED0-E724-4853-B216-680362E43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839" y="2167096"/>
            <a:ext cx="5905605" cy="3284993"/>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A829E1D3-55B1-44B9-95A4-0A5CFE1D7206}"/>
              </a:ext>
            </a:extLst>
          </p:cNvPr>
          <p:cNvSpPr txBox="1"/>
          <p:nvPr/>
        </p:nvSpPr>
        <p:spPr>
          <a:xfrm>
            <a:off x="390417" y="737605"/>
            <a:ext cx="11411165" cy="523220"/>
          </a:xfrm>
          <a:prstGeom prst="rect">
            <a:avLst/>
          </a:prstGeom>
          <a:noFill/>
        </p:spPr>
        <p:txBody>
          <a:bodyPr wrap="square">
            <a:spAutoFit/>
          </a:bodyPr>
          <a:lstStyle/>
          <a:p>
            <a:pPr algn="ctr"/>
            <a:r>
              <a:rPr lang="it-IT" sz="2800" b="1" dirty="0">
                <a:solidFill>
                  <a:srgbClr val="333333"/>
                </a:solidFill>
                <a:latin typeface="Cambria" panose="02040503050406030204" pitchFamily="18" charset="0"/>
                <a:ea typeface="Cambria" panose="02040503050406030204" pitchFamily="18" charset="0"/>
              </a:rPr>
              <a:t>DISAGIO TERMICO USO MASCHERINE</a:t>
            </a:r>
            <a:endParaRPr lang="it-IT" sz="3600" b="1"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46930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575346" y="1170968"/>
            <a:ext cx="9041307" cy="467929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it-IT" sz="2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Sul sito del PAF  </a:t>
            </a:r>
            <a:r>
              <a:rPr kumimoji="0" lang="it-IT" sz="28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a:t>
            </a:r>
            <a:r>
              <a:rPr kumimoji="0" lang="it-IT"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hlinkClick r:id="rId2"/>
              </a:rPr>
              <a:t>https://www.portaleagentifisici.it/</a:t>
            </a:r>
            <a:r>
              <a:rPr kumimoji="0" lang="it-IT"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it-IT" sz="28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Portale Agenti Fisici sito realizzato dal Laboratorio di Sanità Pubblica dell'Azienda Sanitaria USL Toscana Sud Est con la collaborazione dell’INAIL e dell’Azienda USL di Modena) è stato pubblicato un report che fornisce criteri guida sugli elementi fondamentali da prendere in esame con l’introduzione di DPI facciali (mascherine) nei luoghi di lavoro, con particolare riferimento agli </a:t>
            </a:r>
            <a:r>
              <a:rPr kumimoji="0" lang="it-IT" sz="2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aspetti di criticità legati al disagio termico ed alle condizioni di suscettibilità individuali.</a:t>
            </a:r>
            <a:endParaRPr kumimoji="0" lang="it-IT"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8044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3600" y="515363"/>
            <a:ext cx="11376561" cy="646331"/>
          </a:xfrm>
          <a:prstGeom prst="rect">
            <a:avLst/>
          </a:prstGeom>
          <a:noFill/>
        </p:spPr>
        <p:txBody>
          <a:bodyPr wrap="square" rtlCol="0">
            <a:spAutoFit/>
          </a:bodyPr>
          <a:lstStyle/>
          <a:p>
            <a:pPr algn="ctr"/>
            <a:endParaRPr lang="it-IT" sz="36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asellaDiTesto 3">
            <a:extLst>
              <a:ext uri="{FF2B5EF4-FFF2-40B4-BE49-F238E27FC236}">
                <a16:creationId xmlns:a16="http://schemas.microsoft.com/office/drawing/2014/main" id="{49ADC170-EE26-4848-8162-925DFF49C4CF}"/>
              </a:ext>
            </a:extLst>
          </p:cNvPr>
          <p:cNvSpPr txBox="1"/>
          <p:nvPr/>
        </p:nvSpPr>
        <p:spPr>
          <a:xfrm>
            <a:off x="1894098" y="1363563"/>
            <a:ext cx="9020710" cy="3260573"/>
          </a:xfrm>
          <a:prstGeom prst="rect">
            <a:avLst/>
          </a:prstGeom>
          <a:noFill/>
        </p:spPr>
        <p:txBody>
          <a:bodyPr wrap="square">
            <a:spAutoFit/>
          </a:bodyPr>
          <a:lstStyle/>
          <a:p>
            <a:pPr>
              <a:lnSpc>
                <a:spcPct val="107000"/>
              </a:lnSpc>
              <a:spcAft>
                <a:spcPts val="800"/>
              </a:spcAft>
            </a:pPr>
            <a:r>
              <a:rPr lang="it-IT" sz="2800" dirty="0">
                <a:solidFill>
                  <a:srgbClr val="222222"/>
                </a:solidFill>
                <a:latin typeface="Cambria" panose="02040503050406030204" pitchFamily="18" charset="0"/>
                <a:ea typeface="Cambria" panose="02040503050406030204" pitchFamily="18" charset="0"/>
                <a:cs typeface="Times New Roman" panose="02020603050405020304" pitchFamily="18" charset="0"/>
              </a:rPr>
              <a:t>S</a:t>
            </a: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econdo la UNI EN 529:2006, accanto agli aspetti connessi alla valutazione dell’adeguatezza (livello di protezione offerto) è necessario tener conto anche degli aspetti connessi alla valutazione dell’idoneità del dispositivo. </a:t>
            </a:r>
          </a:p>
          <a:p>
            <a:pPr>
              <a:lnSpc>
                <a:spcPct val="107000"/>
              </a:lnSpc>
              <a:spcAft>
                <a:spcPts val="800"/>
              </a:spcAft>
            </a:pPr>
            <a:endParaRPr lang="it-IT" sz="14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Tra questi sono inclusi fattori ergonomici come, ad esempio, </a:t>
            </a:r>
            <a:r>
              <a:rPr lang="it-IT"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l’aspetto termico</a:t>
            </a: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a:t>
            </a:r>
            <a:endParaRPr lang="it-IT" sz="2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3841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2DBF1A8-B476-4E3F-A9BA-72F05E755A07}"/>
              </a:ext>
            </a:extLst>
          </p:cNvPr>
          <p:cNvSpPr txBox="1"/>
          <p:nvPr/>
        </p:nvSpPr>
        <p:spPr>
          <a:xfrm>
            <a:off x="1643866" y="1289872"/>
            <a:ext cx="9236468" cy="3890360"/>
          </a:xfrm>
          <a:prstGeom prst="rect">
            <a:avLst/>
          </a:prstGeom>
          <a:noFill/>
        </p:spPr>
        <p:txBody>
          <a:bodyPr wrap="square">
            <a:spAutoFit/>
          </a:bodyPr>
          <a:lstStyle/>
          <a:p>
            <a:pPr algn="l">
              <a:lnSpc>
                <a:spcPct val="150000"/>
              </a:lnSpc>
            </a:pPr>
            <a:r>
              <a:rPr lang="it-IT" sz="2800" b="0" i="0" u="none" strike="noStrike" baseline="0" dirty="0">
                <a:latin typeface="Cambria" panose="02040503050406030204" pitchFamily="18" charset="0"/>
              </a:rPr>
              <a:t>L’utilizzo del dispositivo può determinare un accumulo di calore percepito sul viso, o sulla parte di esso coperto dal facciale, che può causare disagi di varia natura, e può comportare l'insorgenza di stress termico in relazione alla tipologia di attività svolta, all'ambiente termico e alle condizioni individuali della lavoratrice o del lavoratore.</a:t>
            </a:r>
            <a:endParaRPr lang="it-IT" sz="2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36322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2DBF1A8-B476-4E3F-A9BA-72F05E755A07}"/>
              </a:ext>
            </a:extLst>
          </p:cNvPr>
          <p:cNvSpPr txBox="1"/>
          <p:nvPr/>
        </p:nvSpPr>
        <p:spPr>
          <a:xfrm>
            <a:off x="1477766" y="1273730"/>
            <a:ext cx="9236468" cy="4310539"/>
          </a:xfrm>
          <a:prstGeom prst="rect">
            <a:avLst/>
          </a:prstGeom>
          <a:noFill/>
        </p:spPr>
        <p:txBody>
          <a:bodyPr wrap="square">
            <a:spAutoFit/>
          </a:bodyPr>
          <a:lstStyle/>
          <a:p>
            <a:pPr>
              <a:lnSpc>
                <a:spcPct val="107000"/>
              </a:lnSpc>
              <a:spcAft>
                <a:spcPts val="800"/>
              </a:spcAf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La norma al punto D.5 della norma si pone l’attenzione sull’</a:t>
            </a:r>
            <a:r>
              <a:rPr lang="it-IT"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affaticamento termico</a:t>
            </a: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 che potrebbe causare il dispositivo di protezione delle vie respiratorie in zone come la testa, dovuto ad un effetto barriera rispetto agli scambi termici e che potrebbe determinare un </a:t>
            </a:r>
            <a:r>
              <a:rPr lang="it-IT"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discomfort</a:t>
            </a: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 per il lavoratore che lo indossa.</a:t>
            </a:r>
          </a:p>
          <a:p>
            <a:pPr>
              <a:lnSpc>
                <a:spcPct val="107000"/>
              </a:lnSpc>
              <a:spcAft>
                <a:spcPts val="800"/>
              </a:spcAft>
            </a:pPr>
            <a:r>
              <a:rPr lang="it-IT" sz="2800" dirty="0">
                <a:solidFill>
                  <a:srgbClr val="222222"/>
                </a:solidFill>
                <a:latin typeface="Cambria" panose="02040503050406030204" pitchFamily="18" charset="0"/>
                <a:ea typeface="Cambria" panose="02040503050406030204" pitchFamily="18" charset="0"/>
                <a:cs typeface="Times New Roman" panose="02020603050405020304" pitchFamily="18" charset="0"/>
              </a:rPr>
              <a:t>Il </a:t>
            </a:r>
            <a:r>
              <a:rPr lang="it-IT" sz="2800" dirty="0" err="1">
                <a:solidFill>
                  <a:srgbClr val="222222"/>
                </a:solidFill>
                <a:latin typeface="Cambria" panose="02040503050406030204" pitchFamily="18" charset="0"/>
                <a:ea typeface="Cambria" panose="02040503050406030204" pitchFamily="18" charset="0"/>
                <a:cs typeface="Times New Roman" panose="02020603050405020304" pitchFamily="18" charset="0"/>
              </a:rPr>
              <a:t>discomfort</a:t>
            </a:r>
            <a:r>
              <a:rPr lang="it-IT" sz="2800" dirty="0">
                <a:solidFill>
                  <a:srgbClr val="222222"/>
                </a:solidFill>
                <a:latin typeface="Cambria" panose="02040503050406030204" pitchFamily="18" charset="0"/>
                <a:ea typeface="Cambria" panose="02040503050406030204" pitchFamily="18" charset="0"/>
                <a:cs typeface="Times New Roman" panose="02020603050405020304" pitchFamily="18" charset="0"/>
              </a:rPr>
              <a:t> aumenta in relazione a condizioni di microclima sfavorevole e al livello di intensità dell’attività lavorativa</a:t>
            </a:r>
            <a:endParaRPr lang="it-IT" sz="2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27967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2DBF1A8-B476-4E3F-A9BA-72F05E755A07}"/>
              </a:ext>
            </a:extLst>
          </p:cNvPr>
          <p:cNvSpPr txBox="1"/>
          <p:nvPr/>
        </p:nvSpPr>
        <p:spPr>
          <a:xfrm>
            <a:off x="1345915" y="991922"/>
            <a:ext cx="9236468" cy="4643644"/>
          </a:xfrm>
          <a:prstGeom prst="rect">
            <a:avLst/>
          </a:prstGeom>
          <a:noFill/>
        </p:spPr>
        <p:txBody>
          <a:bodyPr wrap="square">
            <a:spAutoFit/>
          </a:bodyPr>
          <a:lstStyle/>
          <a:p>
            <a:pPr>
              <a:lnSpc>
                <a:spcPct val="107000"/>
              </a:lnSpc>
              <a:spcAft>
                <a:spcPts val="800"/>
              </a:spcAf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Il </a:t>
            </a:r>
            <a:r>
              <a:rPr lang="it-IT" sz="2800" dirty="0" err="1">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discomfort</a:t>
            </a: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 dovuto all’accumulo di calore percepito sul viso, o sulla parte di esso coperto dal facciale è uno dei motivi di intolleranza per chi indossa il dispositivo (</a:t>
            </a:r>
            <a:r>
              <a:rPr lang="it-IT" sz="2800" dirty="0" err="1">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Roberge</a:t>
            </a: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 et al, 2012a; </a:t>
            </a:r>
            <a:r>
              <a:rPr lang="it-IT" sz="2800" dirty="0" err="1">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Laird</a:t>
            </a: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 et al. 2002; </a:t>
            </a:r>
            <a:r>
              <a:rPr lang="it-IT" sz="2800" dirty="0" err="1">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Radonovich</a:t>
            </a: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 et al. 2009). </a:t>
            </a:r>
          </a:p>
          <a:p>
            <a:pPr>
              <a:lnSpc>
                <a:spcPct val="107000"/>
              </a:lnSpc>
              <a:spcAft>
                <a:spcPts val="800"/>
              </a:spcAft>
            </a:pPr>
            <a:endParaRPr lang="it-IT" sz="1400" dirty="0">
              <a:solidFill>
                <a:srgbClr val="222222"/>
              </a:solidFill>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Tener conto di questo aspetto vuol dire ridurre i fattori di non accettabilità del dispositivo ed evitare che il lavoratore decida arbitrariamente di rimuoverlo e/o di non utilizzarlo o di utilizzarlo in maniera inappropriata.</a:t>
            </a:r>
            <a:endParaRPr lang="it-IT" sz="2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11387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2DBF1A8-B476-4E3F-A9BA-72F05E755A07}"/>
              </a:ext>
            </a:extLst>
          </p:cNvPr>
          <p:cNvSpPr txBox="1"/>
          <p:nvPr/>
        </p:nvSpPr>
        <p:spPr>
          <a:xfrm>
            <a:off x="1376738" y="580955"/>
            <a:ext cx="9236468" cy="5183022"/>
          </a:xfrm>
          <a:prstGeom prst="rect">
            <a:avLst/>
          </a:prstGeom>
          <a:noFill/>
        </p:spPr>
        <p:txBody>
          <a:bodyPr wrap="square">
            <a:spAutoFit/>
          </a:bodyPr>
          <a:lstStyle/>
          <a:p>
            <a:pPr algn="l">
              <a:lnSpc>
                <a:spcPct val="150000"/>
              </a:lnSpc>
            </a:pPr>
            <a:r>
              <a:rPr lang="it-IT" sz="2800" b="0" i="0" u="none" strike="noStrike" baseline="0" dirty="0">
                <a:latin typeface="Cambria" panose="02040503050406030204" pitchFamily="18" charset="0"/>
              </a:rPr>
              <a:t>Nell’ambito della letteratura scientifica internazionale alcuni studi hanno evidenziato che il dispositivo di protezione delle vie respiratorie può avere un impatto sulla temperatura del viso o sulla parte di esso coperto dal facciale (</a:t>
            </a:r>
            <a:r>
              <a:rPr lang="it-IT" sz="2800" b="0" i="0" u="none" strike="noStrike" baseline="0" dirty="0" err="1">
                <a:latin typeface="Cambria" panose="02040503050406030204" pitchFamily="18" charset="0"/>
              </a:rPr>
              <a:t>Roberge</a:t>
            </a:r>
            <a:r>
              <a:rPr lang="it-IT" sz="2800" b="0" i="0" u="none" strike="noStrike" baseline="0" dirty="0">
                <a:latin typeface="Cambria" panose="02040503050406030204" pitchFamily="18" charset="0"/>
              </a:rPr>
              <a:t> et al. 2012a; </a:t>
            </a:r>
            <a:r>
              <a:rPr lang="it-IT" sz="2800" b="0" i="0" u="none" strike="noStrike" baseline="0" dirty="0" err="1">
                <a:latin typeface="Cambria" panose="02040503050406030204" pitchFamily="18" charset="0"/>
              </a:rPr>
              <a:t>Roberge</a:t>
            </a:r>
            <a:r>
              <a:rPr lang="it-IT" sz="2800" b="0" i="0" u="none" strike="noStrike" baseline="0" dirty="0">
                <a:latin typeface="Cambria" panose="02040503050406030204" pitchFamily="18" charset="0"/>
              </a:rPr>
              <a:t> et al. 2012b; </a:t>
            </a:r>
          </a:p>
          <a:p>
            <a:pPr algn="l">
              <a:lnSpc>
                <a:spcPct val="150000"/>
              </a:lnSpc>
            </a:pPr>
            <a:r>
              <a:rPr lang="it-IT" sz="2800" b="0" i="0" u="none" strike="noStrike" baseline="0" dirty="0" err="1">
                <a:latin typeface="Cambria" panose="02040503050406030204" pitchFamily="18" charset="0"/>
              </a:rPr>
              <a:t>Du</a:t>
            </a:r>
            <a:r>
              <a:rPr lang="it-IT" sz="2800" b="0" i="0" u="none" strike="noStrike" baseline="0" dirty="0">
                <a:latin typeface="Cambria" panose="02040503050406030204" pitchFamily="18" charset="0"/>
              </a:rPr>
              <a:t> </a:t>
            </a:r>
            <a:r>
              <a:rPr lang="it-IT" sz="2800" b="0" i="0" u="none" strike="noStrike" baseline="0" dirty="0" err="1">
                <a:latin typeface="Cambria" panose="02040503050406030204" pitchFamily="18" charset="0"/>
              </a:rPr>
              <a:t>Bois</a:t>
            </a:r>
            <a:r>
              <a:rPr lang="it-IT" sz="2800" b="0" i="0" u="none" strike="noStrike" baseline="0" dirty="0">
                <a:latin typeface="Cambria" panose="02040503050406030204" pitchFamily="18" charset="0"/>
              </a:rPr>
              <a:t> et al. 1990; Del Ferraro et al., 2017; Del Ferraro et al. 2020) ed un effetto molto minore sulla temperatura interna (</a:t>
            </a:r>
            <a:r>
              <a:rPr lang="it-IT" sz="2800" b="0" i="0" u="none" strike="noStrike" baseline="0" dirty="0" err="1">
                <a:latin typeface="Cambria" panose="02040503050406030204" pitchFamily="18" charset="0"/>
              </a:rPr>
              <a:t>Roberge</a:t>
            </a:r>
            <a:r>
              <a:rPr lang="it-IT" sz="2800" b="0" i="0" u="none" strike="noStrike" baseline="0" dirty="0">
                <a:latin typeface="Cambria" panose="02040503050406030204" pitchFamily="18" charset="0"/>
              </a:rPr>
              <a:t> et al. 2012b).</a:t>
            </a:r>
            <a:endParaRPr lang="it-IT" sz="2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00961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2DBF1A8-B476-4E3F-A9BA-72F05E755A07}"/>
              </a:ext>
            </a:extLst>
          </p:cNvPr>
          <p:cNvSpPr txBox="1"/>
          <p:nvPr/>
        </p:nvSpPr>
        <p:spPr>
          <a:xfrm>
            <a:off x="1477766" y="683697"/>
            <a:ext cx="9236468" cy="5183022"/>
          </a:xfrm>
          <a:prstGeom prst="rect">
            <a:avLst/>
          </a:prstGeom>
          <a:noFill/>
        </p:spPr>
        <p:txBody>
          <a:bodyPr wrap="square">
            <a:spAutoFit/>
          </a:bodyPr>
          <a:lstStyle/>
          <a:p>
            <a:pPr>
              <a:lnSpc>
                <a:spcPct val="150000"/>
              </a:lnSpc>
              <a:spcAft>
                <a:spcPts val="800"/>
              </a:spcAft>
            </a:pPr>
            <a:r>
              <a:rPr lang="it-IT" sz="2800" dirty="0">
                <a:solidFill>
                  <a:srgbClr val="222222"/>
                </a:solidFill>
                <a:effectLst/>
                <a:latin typeface="Cambria" panose="02040503050406030204" pitchFamily="18" charset="0"/>
                <a:ea typeface="Cambria" panose="02040503050406030204" pitchFamily="18" charset="0"/>
                <a:cs typeface="Arial" panose="020B0604020202020204" pitchFamily="34" charset="0"/>
              </a:rPr>
              <a:t>Altri studi hanno cercato di correlare il giudizio soggettivo associato al </a:t>
            </a:r>
            <a:r>
              <a:rPr lang="it-IT" sz="2800" dirty="0" err="1">
                <a:solidFill>
                  <a:srgbClr val="222222"/>
                </a:solidFill>
                <a:effectLst/>
                <a:latin typeface="Cambria" panose="02040503050406030204" pitchFamily="18" charset="0"/>
                <a:ea typeface="Cambria" panose="02040503050406030204" pitchFamily="18" charset="0"/>
                <a:cs typeface="Arial" panose="020B0604020202020204" pitchFamily="34" charset="0"/>
              </a:rPr>
              <a:t>discomfort</a:t>
            </a:r>
            <a:r>
              <a:rPr lang="it-IT" sz="2800" dirty="0">
                <a:solidFill>
                  <a:srgbClr val="222222"/>
                </a:solidFill>
                <a:effectLst/>
                <a:latin typeface="Cambria" panose="02040503050406030204" pitchFamily="18" charset="0"/>
                <a:ea typeface="Cambria" panose="02040503050406030204" pitchFamily="18" charset="0"/>
                <a:cs typeface="Arial" panose="020B0604020202020204" pitchFamily="34" charset="0"/>
              </a:rPr>
              <a:t> con la temperatura superficiale del viso sotto la maschera quando il lavoratore indossa ed utilizza un tale dispositivo (Nielsen et al. 1987, </a:t>
            </a:r>
            <a:r>
              <a:rPr lang="it-IT" sz="2800" dirty="0" err="1">
                <a:solidFill>
                  <a:srgbClr val="222222"/>
                </a:solidFill>
                <a:effectLst/>
                <a:latin typeface="Cambria" panose="02040503050406030204" pitchFamily="18" charset="0"/>
                <a:ea typeface="Cambria" panose="02040503050406030204" pitchFamily="18" charset="0"/>
                <a:cs typeface="Arial" panose="020B0604020202020204" pitchFamily="34" charset="0"/>
              </a:rPr>
              <a:t>Du</a:t>
            </a:r>
            <a:r>
              <a:rPr lang="it-IT" sz="2800" dirty="0">
                <a:solidFill>
                  <a:srgbClr val="222222"/>
                </a:solidFill>
                <a:effectLst/>
                <a:latin typeface="Cambria" panose="02040503050406030204" pitchFamily="18" charset="0"/>
                <a:ea typeface="Cambria" panose="02040503050406030204" pitchFamily="18" charset="0"/>
                <a:cs typeface="Arial" panose="020B0604020202020204" pitchFamily="34" charset="0"/>
              </a:rPr>
              <a:t> </a:t>
            </a:r>
            <a:r>
              <a:rPr lang="it-IT" sz="2800" dirty="0" err="1">
                <a:solidFill>
                  <a:srgbClr val="222222"/>
                </a:solidFill>
                <a:effectLst/>
                <a:latin typeface="Cambria" panose="02040503050406030204" pitchFamily="18" charset="0"/>
                <a:ea typeface="Cambria" panose="02040503050406030204" pitchFamily="18" charset="0"/>
                <a:cs typeface="Arial" panose="020B0604020202020204" pitchFamily="34" charset="0"/>
              </a:rPr>
              <a:t>Bois</a:t>
            </a:r>
            <a:r>
              <a:rPr lang="it-IT" sz="2800" dirty="0">
                <a:solidFill>
                  <a:srgbClr val="222222"/>
                </a:solidFill>
                <a:effectLst/>
                <a:latin typeface="Cambria" panose="02040503050406030204" pitchFamily="18" charset="0"/>
                <a:ea typeface="Cambria" panose="02040503050406030204" pitchFamily="18" charset="0"/>
                <a:cs typeface="Arial" panose="020B0604020202020204" pitchFamily="34" charset="0"/>
              </a:rPr>
              <a:t> et al. 1990). I risultati ottenuti mostrano che il lavoratore percepisce come calde, e quindi non confortevoli, temperature della pelle del viso sotto la maschera superiori ai 34,5°C (</a:t>
            </a:r>
            <a:r>
              <a:rPr lang="it-IT" sz="2800" dirty="0" err="1">
                <a:solidFill>
                  <a:srgbClr val="222222"/>
                </a:solidFill>
                <a:effectLst/>
                <a:latin typeface="Cambria" panose="02040503050406030204" pitchFamily="18" charset="0"/>
                <a:ea typeface="Cambria" panose="02040503050406030204" pitchFamily="18" charset="0"/>
                <a:cs typeface="Arial" panose="020B0604020202020204" pitchFamily="34" charset="0"/>
              </a:rPr>
              <a:t>Du</a:t>
            </a:r>
            <a:r>
              <a:rPr lang="it-IT" sz="2800" dirty="0">
                <a:solidFill>
                  <a:srgbClr val="222222"/>
                </a:solidFill>
                <a:effectLst/>
                <a:latin typeface="Cambria" panose="02040503050406030204" pitchFamily="18" charset="0"/>
                <a:ea typeface="Cambria" panose="02040503050406030204" pitchFamily="18" charset="0"/>
                <a:cs typeface="Arial" panose="020B0604020202020204" pitchFamily="34" charset="0"/>
              </a:rPr>
              <a:t> </a:t>
            </a:r>
            <a:r>
              <a:rPr lang="it-IT" sz="2800" dirty="0" err="1">
                <a:solidFill>
                  <a:srgbClr val="222222"/>
                </a:solidFill>
                <a:effectLst/>
                <a:latin typeface="Cambria" panose="02040503050406030204" pitchFamily="18" charset="0"/>
                <a:ea typeface="Cambria" panose="02040503050406030204" pitchFamily="18" charset="0"/>
                <a:cs typeface="Arial" panose="020B0604020202020204" pitchFamily="34" charset="0"/>
              </a:rPr>
              <a:t>Bois</a:t>
            </a:r>
            <a:r>
              <a:rPr lang="it-IT" sz="2800" dirty="0">
                <a:solidFill>
                  <a:srgbClr val="222222"/>
                </a:solidFill>
                <a:effectLst/>
                <a:latin typeface="Cambria" panose="02040503050406030204" pitchFamily="18" charset="0"/>
                <a:ea typeface="Cambria" panose="02040503050406030204" pitchFamily="18" charset="0"/>
                <a:cs typeface="Arial" panose="020B0604020202020204" pitchFamily="34" charset="0"/>
              </a:rPr>
              <a:t> et al. 1990).</a:t>
            </a:r>
            <a:endParaRPr lang="it-IT" sz="2800" dirty="0">
              <a:effectLst/>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47703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C193340-B57A-4E04-94FD-26ABD320EA37}"/>
              </a:ext>
            </a:extLst>
          </p:cNvPr>
          <p:cNvSpPr txBox="1"/>
          <p:nvPr/>
        </p:nvSpPr>
        <p:spPr>
          <a:xfrm>
            <a:off x="517133" y="684979"/>
            <a:ext cx="11157734" cy="646331"/>
          </a:xfrm>
          <a:prstGeom prst="rect">
            <a:avLst/>
          </a:prstGeom>
          <a:noFill/>
        </p:spPr>
        <p:txBody>
          <a:bodyPr wrap="square">
            <a:spAutoFit/>
          </a:bodyPr>
          <a:lstStyle/>
          <a:p>
            <a:pPr algn="ctr"/>
            <a:r>
              <a:rPr lang="it-IT" sz="3600" b="1" dirty="0">
                <a:solidFill>
                  <a:srgbClr val="333333"/>
                </a:solidFill>
                <a:latin typeface="Cambria" panose="02040503050406030204" pitchFamily="18" charset="0"/>
                <a:ea typeface="Cambria" panose="02040503050406030204" pitchFamily="18" charset="0"/>
              </a:rPr>
              <a:t>DPI per prevenire il contagio da Covid-19 </a:t>
            </a:r>
            <a:endParaRPr lang="it-IT" sz="3600" b="1" i="0" dirty="0">
              <a:solidFill>
                <a:srgbClr val="333333"/>
              </a:solidFill>
              <a:effectLst/>
              <a:latin typeface="Cambria" panose="02040503050406030204" pitchFamily="18" charset="0"/>
              <a:ea typeface="Cambria" panose="02040503050406030204" pitchFamily="18" charset="0"/>
            </a:endParaRPr>
          </a:p>
        </p:txBody>
      </p:sp>
      <p:pic>
        <p:nvPicPr>
          <p:cNvPr id="2052" name="Picture 4" descr="Emergenza Coronavirus, pubblicato l'elenco dei dispositivi di ...">
            <a:extLst>
              <a:ext uri="{FF2B5EF4-FFF2-40B4-BE49-F238E27FC236}">
                <a16:creationId xmlns:a16="http://schemas.microsoft.com/office/drawing/2014/main" id="{F0B99365-D7A3-485C-B5B7-866E76D1E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767" y="1814197"/>
            <a:ext cx="4795195" cy="35917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mergenza COVID-19: Validazione in deroga DPI">
            <a:extLst>
              <a:ext uri="{FF2B5EF4-FFF2-40B4-BE49-F238E27FC236}">
                <a16:creationId xmlns:a16="http://schemas.microsoft.com/office/drawing/2014/main" id="{138F0A92-76BD-4748-8FAB-78F4C6784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452" y="2521600"/>
            <a:ext cx="4474396" cy="234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974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2DBF1A8-B476-4E3F-A9BA-72F05E755A07}"/>
              </a:ext>
            </a:extLst>
          </p:cNvPr>
          <p:cNvSpPr txBox="1"/>
          <p:nvPr/>
        </p:nvSpPr>
        <p:spPr>
          <a:xfrm>
            <a:off x="1212351" y="683697"/>
            <a:ext cx="10469365" cy="4976747"/>
          </a:xfrm>
          <a:prstGeom prst="rect">
            <a:avLst/>
          </a:prstGeom>
          <a:noFill/>
        </p:spPr>
        <p:txBody>
          <a:bodyPr wrap="square">
            <a:spAutoFit/>
          </a:bodyPr>
          <a:lstStyle/>
          <a:p>
            <a:pPr>
              <a:lnSpc>
                <a:spcPct val="107000"/>
              </a:lnSpc>
              <a:spcAft>
                <a:spcPts val="800"/>
              </a:spcAft>
            </a:pPr>
            <a:r>
              <a:rPr lang="it-IT" sz="2800" dirty="0">
                <a:solidFill>
                  <a:srgbClr val="222222"/>
                </a:solidFill>
                <a:latin typeface="Cambria" panose="02040503050406030204" pitchFamily="18" charset="0"/>
                <a:ea typeface="Cambria" panose="02040503050406030204" pitchFamily="18" charset="0"/>
                <a:cs typeface="Times New Roman" panose="02020603050405020304" pitchFamily="18" charset="0"/>
              </a:rPr>
              <a:t>L</a:t>
            </a: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a sensazione di </a:t>
            </a:r>
            <a:r>
              <a:rPr lang="it-IT" sz="2800" dirty="0" err="1">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discomfort</a:t>
            </a: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 durante l’utilizzo del dispositivo è influenzata dal cambiamento del modo di respirare. </a:t>
            </a:r>
          </a:p>
          <a:p>
            <a:pPr>
              <a:lnSpc>
                <a:spcPct val="107000"/>
              </a:lnSpc>
              <a:spcAft>
                <a:spcPts val="800"/>
              </a:spcAf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In condizioni di riposo la maggior parte degli adulti ha una respirazione nasale (inspirazione ed espirazione attraverso il naso).</a:t>
            </a:r>
            <a:endParaRPr lang="it-IT" sz="2800" dirty="0">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Se la respirazione da nasale diventa oronasale si ha una maggiore dispersione del calore verso l’ambiente rispetto alla respirazione nasale. </a:t>
            </a:r>
          </a:p>
          <a:p>
            <a:pPr>
              <a:lnSpc>
                <a:spcPct val="107000"/>
              </a:lnSpc>
              <a:spcAft>
                <a:spcPts val="800"/>
              </a:spcAf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L’aria espirata rimane bloccata dal facciale e si percepisce maggiormente il calore a seguito dell’aumentata presenza di vapore acqueo.</a:t>
            </a:r>
            <a:endParaRPr lang="it-IT" sz="2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50381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2DBF1A8-B476-4E3F-A9BA-72F05E755A07}"/>
              </a:ext>
            </a:extLst>
          </p:cNvPr>
          <p:cNvSpPr txBox="1"/>
          <p:nvPr/>
        </p:nvSpPr>
        <p:spPr>
          <a:xfrm>
            <a:off x="1140431" y="693971"/>
            <a:ext cx="10469365" cy="4832092"/>
          </a:xfrm>
          <a:prstGeom prst="rect">
            <a:avLst/>
          </a:prstGeom>
          <a:noFill/>
        </p:spPr>
        <p:txBody>
          <a:bodyPr wrap="square">
            <a:spAutoFit/>
          </a:bodyPr>
          <a:lstStyle/>
          <a:p>
            <a:pPr algn="l"/>
            <a:r>
              <a:rPr lang="it-IT" sz="2800" b="0" i="0" u="none" strike="noStrike" baseline="0" dirty="0">
                <a:latin typeface="Cambria" panose="02040503050406030204" pitchFamily="18" charset="0"/>
                <a:ea typeface="Cambria" panose="02040503050406030204" pitchFamily="18" charset="0"/>
              </a:rPr>
              <a:t>Anche il </a:t>
            </a:r>
            <a:r>
              <a:rPr lang="it-IT" sz="2800" b="1" i="0" u="none" strike="noStrike" baseline="0" dirty="0">
                <a:solidFill>
                  <a:srgbClr val="FF0000"/>
                </a:solidFill>
                <a:latin typeface="Cambria" panose="02040503050406030204" pitchFamily="18" charset="0"/>
                <a:ea typeface="Cambria" panose="02040503050406030204" pitchFamily="18" charset="0"/>
              </a:rPr>
              <a:t>fattore psicologico</a:t>
            </a:r>
            <a:r>
              <a:rPr lang="it-IT" sz="2800" b="0" i="0" u="none" strike="noStrike" baseline="0" dirty="0">
                <a:latin typeface="Cambria" panose="02040503050406030204" pitchFamily="18" charset="0"/>
                <a:ea typeface="Cambria" panose="02040503050406030204" pitchFamily="18" charset="0"/>
              </a:rPr>
              <a:t>, che può avere un impatto indiretto sul carico termico associato all’uso del dispositivo di protezione delle vie respiratorie.</a:t>
            </a:r>
          </a:p>
          <a:p>
            <a:pPr algn="l"/>
            <a:endParaRPr lang="it-IT" sz="2800" dirty="0">
              <a:effectLst/>
              <a:latin typeface="Cambria" panose="02040503050406030204" pitchFamily="18" charset="0"/>
              <a:ea typeface="Cambria" panose="02040503050406030204" pitchFamily="18" charset="0"/>
              <a:cs typeface="Times New Roman" panose="02020603050405020304" pitchFamily="18" charset="0"/>
            </a:endParaRPr>
          </a:p>
          <a:p>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L’uso del dispositivo può causare una sensazione di claustrofobia. Alcuni soggetti affetti da disturbi di ansia mostrano un disturbo d’ansia “respiratorio”, caratterizzato da un’attività respiratoria intensa durante un attacco di panico che è probabilmente legata ad un falso allarme di soffocamento proveniente dal Sistema Nervoso Centrale (</a:t>
            </a:r>
            <a:r>
              <a:rPr lang="it-IT" sz="2800" dirty="0" err="1">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Roberge</a:t>
            </a: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 et al. 2012a; Freire et al., 2010) e sono molto sensibili agli aumenti dei livelli di CO2 nell'organismo.</a:t>
            </a:r>
            <a:endParaRPr lang="it-IT" sz="2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4660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2DBF1A8-B476-4E3F-A9BA-72F05E755A07}"/>
              </a:ext>
            </a:extLst>
          </p:cNvPr>
          <p:cNvSpPr txBox="1"/>
          <p:nvPr/>
        </p:nvSpPr>
        <p:spPr>
          <a:xfrm>
            <a:off x="1140431" y="693971"/>
            <a:ext cx="10469365" cy="4832092"/>
          </a:xfrm>
          <a:prstGeom prst="rect">
            <a:avLst/>
          </a:prstGeom>
          <a:noFill/>
        </p:spPr>
        <p:txBody>
          <a:bodyPr wrap="square">
            <a:spAutoFit/>
          </a:bodyPr>
          <a:lstStyle/>
          <a:p>
            <a:pPr algn="l"/>
            <a:r>
              <a:rPr lang="it-IT" sz="2800" dirty="0">
                <a:latin typeface="Cambria" panose="02040503050406030204" pitchFamily="18" charset="0"/>
                <a:ea typeface="Cambria" panose="02040503050406030204" pitchFamily="18" charset="0"/>
              </a:rPr>
              <a:t>La reazione a tutto provoca nell’organismo il rilascio di neurotrasmettitori, con conseguente aumento dell</a:t>
            </a:r>
            <a:r>
              <a:rPr lang="it-IT" sz="2800" b="0" i="0" u="none" strike="noStrike" baseline="0" dirty="0">
                <a:latin typeface="Cambria" panose="02040503050406030204" pitchFamily="18" charset="0"/>
                <a:ea typeface="Cambria" panose="02040503050406030204" pitchFamily="18" charset="0"/>
              </a:rPr>
              <a:t>'attività metabolica che si manifesta con un'elevata frequenza cardiaca e respiratoria, palpitazioni, pressione sanguigna elevata, ecc. </a:t>
            </a:r>
          </a:p>
          <a:p>
            <a:pPr algn="l"/>
            <a:endParaRPr lang="it-IT" sz="2800" b="0" i="0" u="none" strike="noStrike" baseline="0" dirty="0">
              <a:latin typeface="Cambria" panose="02040503050406030204" pitchFamily="18" charset="0"/>
              <a:ea typeface="Cambria" panose="02040503050406030204" pitchFamily="18" charset="0"/>
            </a:endParaRPr>
          </a:p>
          <a:p>
            <a:pPr algn="l"/>
            <a:r>
              <a:rPr lang="it-IT" sz="2800" b="0" i="0" u="none" strike="noStrike" baseline="0" dirty="0">
                <a:latin typeface="Cambria" panose="02040503050406030204" pitchFamily="18" charset="0"/>
                <a:ea typeface="Cambria" panose="02040503050406030204" pitchFamily="18" charset="0"/>
              </a:rPr>
              <a:t>Una sensazione di calore associata a questi eventi può essere dovuta all'aumento dello sforzo respiratorio dovuto ad una maggiore resistenza respiratoria percepita del dispositivo, oppure all'aumento della sudorazione nel microambiente del facciale dovuto allo stress psicologico che potrebbe aumentare la temperatura di quella zona del viso.</a:t>
            </a:r>
            <a:endParaRPr lang="it-IT" sz="2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99967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2DBF1A8-B476-4E3F-A9BA-72F05E755A07}"/>
              </a:ext>
            </a:extLst>
          </p:cNvPr>
          <p:cNvSpPr txBox="1"/>
          <p:nvPr/>
        </p:nvSpPr>
        <p:spPr>
          <a:xfrm>
            <a:off x="1232898" y="751344"/>
            <a:ext cx="10469365" cy="3539430"/>
          </a:xfrm>
          <a:prstGeom prst="rect">
            <a:avLst/>
          </a:prstGeom>
          <a:noFill/>
        </p:spPr>
        <p:txBody>
          <a:bodyPr wrap="square">
            <a:spAutoFit/>
          </a:bodyPr>
          <a:lstStyle/>
          <a:p>
            <a:pPr algn="l"/>
            <a:r>
              <a:rPr lang="it-IT" sz="2800" b="0" i="0" u="none" strike="noStrike" baseline="0" dirty="0">
                <a:latin typeface="Cambria" panose="02040503050406030204" pitchFamily="18" charset="0"/>
              </a:rPr>
              <a:t>Strategie efficaci che si possono mettere in atto per alleviare l’impatto dell’uso del dispositivo delle vie respiratorie sono:</a:t>
            </a:r>
          </a:p>
          <a:p>
            <a:r>
              <a:rPr lang="it-IT" sz="2800" b="0" i="0" u="none" strike="noStrike" baseline="0" dirty="0">
                <a:latin typeface="Cambria" panose="02040503050406030204" pitchFamily="18" charset="0"/>
              </a:rPr>
              <a:t> </a:t>
            </a:r>
          </a:p>
          <a:p>
            <a:pPr marL="457200" indent="-457200">
              <a:buFont typeface="Wingdings" panose="05000000000000000000" pitchFamily="2" charset="2"/>
              <a:buChar char="Ø"/>
            </a:pPr>
            <a:r>
              <a:rPr lang="it-IT" sz="2800" b="1" i="0" u="none" strike="noStrike" baseline="0" dirty="0">
                <a:solidFill>
                  <a:srgbClr val="00B050"/>
                </a:solidFill>
                <a:latin typeface="Cambria" panose="02040503050406030204" pitchFamily="18" charset="0"/>
              </a:rPr>
              <a:t>raffreddamento del viso</a:t>
            </a:r>
            <a:endParaRPr lang="it-IT" sz="2800" dirty="0">
              <a:solidFill>
                <a:srgbClr val="00B050"/>
              </a:solidFill>
              <a:latin typeface="Cambria" panose="02040503050406030204" pitchFamily="18" charset="0"/>
            </a:endParaRPr>
          </a:p>
          <a:p>
            <a:pPr marL="457200" indent="-457200">
              <a:buFont typeface="Wingdings" panose="05000000000000000000" pitchFamily="2" charset="2"/>
              <a:buChar char="Ø"/>
            </a:pPr>
            <a:endParaRPr lang="it-IT" sz="2800" b="1" i="0" u="none" strike="noStrike" baseline="0" dirty="0">
              <a:solidFill>
                <a:srgbClr val="00B050"/>
              </a:solidFill>
              <a:latin typeface="Cambria" panose="02040503050406030204" pitchFamily="18" charset="0"/>
            </a:endParaRPr>
          </a:p>
          <a:p>
            <a:pPr marL="457200" indent="-457200">
              <a:buFont typeface="Wingdings" panose="05000000000000000000" pitchFamily="2" charset="2"/>
              <a:buChar char="Ø"/>
            </a:pPr>
            <a:r>
              <a:rPr lang="it-IT" sz="2800" b="1" i="0" u="none" strike="noStrike" baseline="0" dirty="0">
                <a:solidFill>
                  <a:srgbClr val="00B050"/>
                </a:solidFill>
                <a:latin typeface="Cambria" panose="02040503050406030204" pitchFamily="18" charset="0"/>
              </a:rPr>
              <a:t>attenta programmazione di pause di recupero</a:t>
            </a:r>
          </a:p>
          <a:p>
            <a:pPr marL="457200" indent="-457200">
              <a:buFont typeface="Wingdings" panose="05000000000000000000" pitchFamily="2" charset="2"/>
              <a:buChar char="Ø"/>
            </a:pPr>
            <a:endParaRPr lang="it-IT" sz="2800" b="1" dirty="0">
              <a:solidFill>
                <a:srgbClr val="00B050"/>
              </a:solidFill>
              <a:latin typeface="Cambria" panose="02040503050406030204" pitchFamily="18" charset="0"/>
            </a:endParaRPr>
          </a:p>
          <a:p>
            <a:pPr marL="457200" indent="-457200">
              <a:buFont typeface="Wingdings" panose="05000000000000000000" pitchFamily="2" charset="2"/>
              <a:buChar char="Ø"/>
            </a:pPr>
            <a:r>
              <a:rPr lang="it-IT" sz="2800" b="1" i="0" u="none" strike="noStrike" baseline="0" dirty="0">
                <a:solidFill>
                  <a:srgbClr val="00B050"/>
                </a:solidFill>
                <a:latin typeface="Cambria" panose="02040503050406030204" pitchFamily="18" charset="0"/>
              </a:rPr>
              <a:t>reidratazione durante il lavoro</a:t>
            </a:r>
          </a:p>
        </p:txBody>
      </p:sp>
    </p:spTree>
    <p:extLst>
      <p:ext uri="{BB962C8B-B14F-4D97-AF65-F5344CB8AC3E}">
        <p14:creationId xmlns:p14="http://schemas.microsoft.com/office/powerpoint/2010/main" val="1563642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2DBF1A8-B476-4E3F-A9BA-72F05E755A07}"/>
              </a:ext>
            </a:extLst>
          </p:cNvPr>
          <p:cNvSpPr txBox="1"/>
          <p:nvPr/>
        </p:nvSpPr>
        <p:spPr>
          <a:xfrm>
            <a:off x="1068512" y="1593825"/>
            <a:ext cx="10469365" cy="2597699"/>
          </a:xfrm>
          <a:prstGeom prst="rect">
            <a:avLst/>
          </a:prstGeom>
          <a:noFill/>
        </p:spPr>
        <p:txBody>
          <a:bodyPr wrap="square">
            <a:spAutoFit/>
          </a:bodyPr>
          <a:lstStyle/>
          <a:p>
            <a:pPr algn="l">
              <a:lnSpc>
                <a:spcPct val="150000"/>
              </a:lnSpc>
            </a:pPr>
            <a:r>
              <a:rPr lang="it-IT" sz="2800" b="0" i="0" u="none" strike="noStrike" baseline="0" dirty="0">
                <a:latin typeface="Cambria" panose="02040503050406030204" pitchFamily="18" charset="0"/>
              </a:rPr>
              <a:t>Fondamentale, come sempre, risulta l’aspetto della </a:t>
            </a:r>
            <a:r>
              <a:rPr lang="it-IT" sz="2800" b="1" i="0" u="none" strike="noStrike" baseline="0" dirty="0">
                <a:solidFill>
                  <a:srgbClr val="00B0F0"/>
                </a:solidFill>
                <a:latin typeface="Cambria" panose="02040503050406030204" pitchFamily="18" charset="0"/>
              </a:rPr>
              <a:t>in-formazione e addestramento</a:t>
            </a:r>
            <a:r>
              <a:rPr lang="it-IT" sz="2800" b="0" i="0" u="none" strike="noStrike" baseline="0" dirty="0">
                <a:latin typeface="Cambria" panose="02040503050406030204" pitchFamily="18" charset="0"/>
              </a:rPr>
              <a:t> all’uso dei DPI delle vie respiratorie, funzionale al corretto utilizzo e a migliorarne l'accettabilità e l'adattabilità alle condizioni individuali di ciascun lavoratore. </a:t>
            </a:r>
            <a:endParaRPr lang="it-IT" sz="2800" b="1" i="0" u="none" strike="noStrike" baseline="0" dirty="0">
              <a:solidFill>
                <a:srgbClr val="00B050"/>
              </a:solidFill>
              <a:latin typeface="Cambria" panose="02040503050406030204" pitchFamily="18" charset="0"/>
            </a:endParaRPr>
          </a:p>
        </p:txBody>
      </p:sp>
    </p:spTree>
    <p:extLst>
      <p:ext uri="{BB962C8B-B14F-4D97-AF65-F5344CB8AC3E}">
        <p14:creationId xmlns:p14="http://schemas.microsoft.com/office/powerpoint/2010/main" val="4164700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99DE3BD-46ED-4D61-B697-187AF68B35C2}"/>
              </a:ext>
            </a:extLst>
          </p:cNvPr>
          <p:cNvSpPr txBox="1"/>
          <p:nvPr/>
        </p:nvSpPr>
        <p:spPr>
          <a:xfrm>
            <a:off x="1181527" y="710247"/>
            <a:ext cx="10140593" cy="4616648"/>
          </a:xfrm>
          <a:prstGeom prst="rect">
            <a:avLst/>
          </a:prstGeom>
          <a:noFill/>
        </p:spPr>
        <p:txBody>
          <a:bodyPr wrap="square">
            <a:spAutoFit/>
          </a:bodyPr>
          <a:lstStyle/>
          <a:p>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Si potrebbero prevedere procedure ad hoc, soprattutto nel caso di soggetti sensibili, relative all'impiego del DPI che prevedano tra l'altro:</a:t>
            </a:r>
          </a:p>
          <a:p>
            <a:endParaRPr lang="it-IT"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graduale adattamento all'impiego del DPI in relazione alla tipologia di attività svolta</a:t>
            </a:r>
          </a:p>
          <a:p>
            <a:pPr lvl="0">
              <a:buSzPts val="1000"/>
              <a:tabLst>
                <a:tab pos="457200" algn="l"/>
              </a:tabLst>
            </a:pPr>
            <a:endParaRPr lang="it-IT" sz="14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effettuazione di specifiche pause durante il lavoro per la rimozione del DPI e la reidratazione;</a:t>
            </a:r>
          </a:p>
          <a:p>
            <a:pPr lvl="0">
              <a:buSzPts val="1000"/>
              <a:tabLst>
                <a:tab pos="457200" algn="l"/>
              </a:tabLst>
            </a:pPr>
            <a:endParaRPr lang="it-IT" sz="14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individuazione di adeguate aree di riposo al fresco ove togliere il DPI e rinfrescare il viso.</a:t>
            </a:r>
          </a:p>
        </p:txBody>
      </p:sp>
    </p:spTree>
    <p:extLst>
      <p:ext uri="{BB962C8B-B14F-4D97-AF65-F5344CB8AC3E}">
        <p14:creationId xmlns:p14="http://schemas.microsoft.com/office/powerpoint/2010/main" val="875641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99DE3BD-46ED-4D61-B697-187AF68B35C2}"/>
              </a:ext>
            </a:extLst>
          </p:cNvPr>
          <p:cNvSpPr txBox="1"/>
          <p:nvPr/>
        </p:nvSpPr>
        <p:spPr>
          <a:xfrm>
            <a:off x="1181527" y="710247"/>
            <a:ext cx="10140593" cy="4832092"/>
          </a:xfrm>
          <a:prstGeom prst="rect">
            <a:avLst/>
          </a:prstGeom>
          <a:noFill/>
        </p:spPr>
        <p:txBody>
          <a:bodyPr wrap="square">
            <a:spAutoFit/>
          </a:bodyPr>
          <a:lstStyle/>
          <a:p>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Un elenco non esaustivo di soggetti particolarmente sensibili per cui potrebbe essere richiesto di istituire procedure ad hoc relative all'uso del DPI delle vie respiratorie è di seguito riportato:</a:t>
            </a:r>
            <a:endParaRPr lang="it-IT"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Gravidanza</a:t>
            </a:r>
          </a:p>
          <a:p>
            <a:pPr marL="342900" lvl="0" indent="-342900">
              <a:buSzPts val="1000"/>
              <a:buFont typeface="Symbol" panose="05050102010706020507" pitchFamily="18" charset="2"/>
              <a:buChar char=""/>
              <a:tabLst>
                <a:tab pos="457200" algn="l"/>
              </a:tabLs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Ipertensione e malattie cardiovascolari</a:t>
            </a:r>
          </a:p>
          <a:p>
            <a:pPr marL="342900" lvl="0" indent="-342900">
              <a:buSzPts val="1000"/>
              <a:buFont typeface="Symbol" panose="05050102010706020507" pitchFamily="18" charset="2"/>
              <a:buChar char=""/>
              <a:tabLst>
                <a:tab pos="457200" algn="l"/>
              </a:tabLs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Disturbi della coagulazione</a:t>
            </a:r>
          </a:p>
          <a:p>
            <a:pPr marL="342900" lvl="0" indent="-342900">
              <a:buSzPts val="1000"/>
              <a:buFont typeface="Symbol" panose="05050102010706020507" pitchFamily="18" charset="2"/>
              <a:buChar char=""/>
              <a:tabLst>
                <a:tab pos="457200" algn="l"/>
              </a:tabLs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Patologie neurologiche o assunzione di psicofarmaci</a:t>
            </a:r>
          </a:p>
          <a:p>
            <a:pPr marL="342900" lvl="0" indent="-342900">
              <a:buSzPts val="1000"/>
              <a:buFont typeface="Symbol" panose="05050102010706020507" pitchFamily="18" charset="2"/>
              <a:buChar char=""/>
              <a:tabLst>
                <a:tab pos="457200" algn="l"/>
              </a:tabLs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Disturbi della tiroide</a:t>
            </a:r>
          </a:p>
          <a:p>
            <a:pPr marL="342900" lvl="0" indent="-342900">
              <a:buSzPts val="1000"/>
              <a:buFont typeface="Symbol" panose="05050102010706020507" pitchFamily="18" charset="2"/>
              <a:buChar char=""/>
              <a:tabLst>
                <a:tab pos="457200" algn="l"/>
              </a:tabLs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Malattie respiratorie croniche</a:t>
            </a:r>
          </a:p>
          <a:p>
            <a:pPr marL="342900" lvl="0" indent="-342900">
              <a:buSzPts val="1000"/>
              <a:buFont typeface="Symbol" panose="05050102010706020507" pitchFamily="18" charset="2"/>
              <a:buChar char=""/>
              <a:tabLst>
                <a:tab pos="457200" algn="l"/>
              </a:tabLst>
            </a:pPr>
            <a:r>
              <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Claustrofobia o attacchi di panico.</a:t>
            </a:r>
          </a:p>
        </p:txBody>
      </p:sp>
    </p:spTree>
    <p:extLst>
      <p:ext uri="{BB962C8B-B14F-4D97-AF65-F5344CB8AC3E}">
        <p14:creationId xmlns:p14="http://schemas.microsoft.com/office/powerpoint/2010/main" val="2661002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99DE3BD-46ED-4D61-B697-187AF68B35C2}"/>
              </a:ext>
            </a:extLst>
          </p:cNvPr>
          <p:cNvSpPr txBox="1"/>
          <p:nvPr/>
        </p:nvSpPr>
        <p:spPr>
          <a:xfrm>
            <a:off x="1181527" y="710247"/>
            <a:ext cx="10140593" cy="4832092"/>
          </a:xfrm>
          <a:prstGeom prst="rect">
            <a:avLst/>
          </a:prstGeom>
          <a:noFill/>
        </p:spPr>
        <p:txBody>
          <a:bodyPr wrap="square">
            <a:spAutoFit/>
          </a:bodyPr>
          <a:lstStyle/>
          <a:p>
            <a:pPr algn="l"/>
            <a:r>
              <a:rPr lang="it-IT" sz="2800" dirty="0">
                <a:latin typeface="Cambria" panose="02040503050406030204" pitchFamily="18" charset="0"/>
                <a:ea typeface="Cambria" panose="02040503050406030204" pitchFamily="18" charset="0"/>
              </a:rPr>
              <a:t>In merito agli aspetti di criticità legati all’impiego dei DPI facciali per la popolazione generale, l’</a:t>
            </a:r>
            <a:r>
              <a:rPr lang="it-IT" sz="2800" b="0" i="0" u="none" strike="noStrike" baseline="0" dirty="0">
                <a:latin typeface="Cambria" panose="02040503050406030204" pitchFamily="18" charset="0"/>
                <a:ea typeface="Cambria" panose="02040503050406030204" pitchFamily="18" charset="0"/>
              </a:rPr>
              <a:t>OMS (WHO, 2020) ritiene opportuno che siano tenuti sotto stretto controllo negli ambienti di lavoro, nell'ambito della valutazione dei rischi:</a:t>
            </a:r>
          </a:p>
          <a:p>
            <a:pPr marL="457200" indent="-457200" algn="l">
              <a:buFont typeface="Wingdings" panose="05000000000000000000" pitchFamily="2" charset="2"/>
              <a:buChar char="ü"/>
            </a:pPr>
            <a:r>
              <a:rPr lang="it-IT" sz="2800" dirty="0">
                <a:latin typeface="Cambria" panose="02040503050406030204" pitchFamily="18" charset="0"/>
                <a:ea typeface="Cambria" panose="02040503050406030204" pitchFamily="18" charset="0"/>
              </a:rPr>
              <a:t>il p</a:t>
            </a:r>
            <a:r>
              <a:rPr lang="it-IT" sz="2800" b="0" i="0" u="none" strike="noStrike" baseline="0" dirty="0">
                <a:latin typeface="Cambria" panose="02040503050406030204" pitchFamily="18" charset="0"/>
                <a:ea typeface="Cambria" panose="02040503050406030204" pitchFamily="18" charset="0"/>
              </a:rPr>
              <a:t>otenziale rischio di auto-contaminazione a seguito della manipolazione della mascherina e successivo contatto delle mani contaminate con viso ed occhi;</a:t>
            </a:r>
          </a:p>
          <a:p>
            <a:pPr marL="457200" indent="-457200" algn="l">
              <a:buFont typeface="Wingdings" panose="05000000000000000000" pitchFamily="2" charset="2"/>
              <a:buChar char="ü"/>
            </a:pPr>
            <a:r>
              <a:rPr lang="it-IT" sz="2800" dirty="0">
                <a:latin typeface="Cambria" panose="02040503050406030204" pitchFamily="18" charset="0"/>
                <a:ea typeface="Cambria" panose="02040503050406030204" pitchFamily="18" charset="0"/>
              </a:rPr>
              <a:t>il p</a:t>
            </a:r>
            <a:r>
              <a:rPr lang="it-IT" sz="2800" b="0" i="0" u="none" strike="noStrike" baseline="0" dirty="0">
                <a:latin typeface="Cambria" panose="02040503050406030204" pitchFamily="18" charset="0"/>
                <a:ea typeface="Cambria" panose="02040503050406030204" pitchFamily="18" charset="0"/>
              </a:rPr>
              <a:t>otenziale rischio di auto-contaminazione se non si provvede alla sostituzione di maschere inumidite o sporche;</a:t>
            </a:r>
          </a:p>
          <a:p>
            <a:pPr marL="457200" indent="-457200" algn="l">
              <a:buFont typeface="Wingdings" panose="05000000000000000000" pitchFamily="2" charset="2"/>
              <a:buChar char="ü"/>
            </a:pPr>
            <a:r>
              <a:rPr lang="it-IT" sz="2800" dirty="0">
                <a:latin typeface="Cambria" panose="02040503050406030204" pitchFamily="18" charset="0"/>
                <a:ea typeface="Cambria" panose="02040503050406030204" pitchFamily="18" charset="0"/>
              </a:rPr>
              <a:t>e</a:t>
            </a:r>
            <a:r>
              <a:rPr lang="it-IT" sz="2800" b="0" i="0" u="none" strike="noStrike" baseline="0" dirty="0">
                <a:latin typeface="Cambria" panose="02040503050406030204" pitchFamily="18" charset="0"/>
                <a:ea typeface="Cambria" panose="02040503050406030204" pitchFamily="18" charset="0"/>
              </a:rPr>
              <a:t>micrania o difficoltà di respirazione in relazione alle caratteristiche individuali;</a:t>
            </a:r>
          </a:p>
        </p:txBody>
      </p:sp>
    </p:spTree>
    <p:extLst>
      <p:ext uri="{BB962C8B-B14F-4D97-AF65-F5344CB8AC3E}">
        <p14:creationId xmlns:p14="http://schemas.microsoft.com/office/powerpoint/2010/main" val="3724307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99DE3BD-46ED-4D61-B697-187AF68B35C2}"/>
              </a:ext>
            </a:extLst>
          </p:cNvPr>
          <p:cNvSpPr txBox="1"/>
          <p:nvPr/>
        </p:nvSpPr>
        <p:spPr>
          <a:xfrm>
            <a:off x="1181527" y="710247"/>
            <a:ext cx="10140593" cy="4401205"/>
          </a:xfrm>
          <a:prstGeom prst="rect">
            <a:avLst/>
          </a:prstGeom>
          <a:noFill/>
        </p:spPr>
        <p:txBody>
          <a:bodyPr wrap="square">
            <a:spAutoFit/>
          </a:bodyPr>
          <a:lstStyle/>
          <a:p>
            <a:pPr marL="457200" indent="-457200" algn="l">
              <a:buFont typeface="Wingdings" panose="05000000000000000000" pitchFamily="2" charset="2"/>
              <a:buChar char="ü"/>
            </a:pPr>
            <a:r>
              <a:rPr lang="it-IT" sz="2800" dirty="0">
                <a:latin typeface="Cambria" panose="02040503050406030204" pitchFamily="18" charset="0"/>
                <a:ea typeface="Cambria" panose="02040503050406030204" pitchFamily="18" charset="0"/>
              </a:rPr>
              <a:t>s</a:t>
            </a:r>
            <a:r>
              <a:rPr lang="it-IT" sz="2800" b="0" i="0" u="none" strike="noStrike" baseline="0" dirty="0">
                <a:latin typeface="Cambria" panose="02040503050406030204" pitchFamily="18" charset="0"/>
                <a:ea typeface="Cambria" panose="02040503050406030204" pitchFamily="18" charset="0"/>
              </a:rPr>
              <a:t>viluppo di lesioni cutanee o dermatiti o peggioramento di patologie dermatologiche; </a:t>
            </a:r>
          </a:p>
          <a:p>
            <a:pPr marL="457200" indent="-457200" algn="l">
              <a:buFont typeface="Wingdings" panose="05000000000000000000" pitchFamily="2" charset="2"/>
              <a:buChar char="ü"/>
            </a:pPr>
            <a:r>
              <a:rPr lang="it-IT" sz="2800" b="0" i="0" u="none" strike="noStrike" baseline="0" dirty="0">
                <a:latin typeface="Cambria" panose="02040503050406030204" pitchFamily="18" charset="0"/>
                <a:ea typeface="Cambria" panose="02040503050406030204" pitchFamily="18" charset="0"/>
              </a:rPr>
              <a:t>difficoltà di comunicazione verbale chiara, soprattutto per attività al pubblico;</a:t>
            </a:r>
          </a:p>
          <a:p>
            <a:pPr marL="457200" indent="-457200" algn="l">
              <a:buFont typeface="Wingdings" panose="05000000000000000000" pitchFamily="2" charset="2"/>
              <a:buChar char="ü"/>
            </a:pPr>
            <a:r>
              <a:rPr lang="it-IT" sz="2800" b="0" i="0" u="none" strike="noStrike" baseline="0" dirty="0">
                <a:latin typeface="Cambria" panose="02040503050406030204" pitchFamily="18" charset="0"/>
                <a:ea typeface="Cambria" panose="02040503050406030204" pitchFamily="18" charset="0"/>
              </a:rPr>
              <a:t>il disagio termico, anche in relazione alle caratteristiche di suscettibilità individuale;</a:t>
            </a:r>
          </a:p>
          <a:p>
            <a:pPr marL="457200" indent="-457200" algn="l">
              <a:buFont typeface="Wingdings" panose="05000000000000000000" pitchFamily="2" charset="2"/>
              <a:buChar char="ü"/>
            </a:pPr>
            <a:r>
              <a:rPr lang="it-IT" sz="2800" b="0" i="0" u="none" strike="noStrike" baseline="0" dirty="0">
                <a:latin typeface="Cambria" panose="02040503050406030204" pitchFamily="18" charset="0"/>
                <a:ea typeface="Cambria" panose="02040503050406030204" pitchFamily="18" charset="0"/>
              </a:rPr>
              <a:t>difficoltà di comprensione della comunicazione verbale per persone con problemi uditivi per impossibilità di leggere il movimento delle labbra, anche in relazione alle caratteristiche acustiche dell'ambiente.</a:t>
            </a:r>
            <a:endPar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9194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C193340-B57A-4E04-94FD-26ABD320EA37}"/>
              </a:ext>
            </a:extLst>
          </p:cNvPr>
          <p:cNvSpPr txBox="1"/>
          <p:nvPr/>
        </p:nvSpPr>
        <p:spPr>
          <a:xfrm>
            <a:off x="1143856" y="458948"/>
            <a:ext cx="6726149" cy="5078313"/>
          </a:xfrm>
          <a:prstGeom prst="rect">
            <a:avLst/>
          </a:prstGeom>
          <a:noFill/>
        </p:spPr>
        <p:txBody>
          <a:bodyPr wrap="square">
            <a:spAutoFit/>
          </a:bodyPr>
          <a:lstStyle/>
          <a:p>
            <a:r>
              <a:rPr lang="it-IT" sz="3600" b="1" dirty="0">
                <a:solidFill>
                  <a:srgbClr val="333333"/>
                </a:solidFill>
                <a:latin typeface="Cambria" panose="02040503050406030204" pitchFamily="18" charset="0"/>
                <a:ea typeface="Cambria" panose="02040503050406030204" pitchFamily="18" charset="0"/>
              </a:rPr>
              <a:t>Elenco DPI:</a:t>
            </a:r>
          </a:p>
          <a:p>
            <a:pPr marL="571500" indent="-571500">
              <a:buFontTx/>
              <a:buChar char="-"/>
            </a:pPr>
            <a:r>
              <a:rPr lang="it-IT" sz="3600" dirty="0">
                <a:solidFill>
                  <a:srgbClr val="333333"/>
                </a:solidFill>
                <a:latin typeface="Cambria" panose="02040503050406030204" pitchFamily="18" charset="0"/>
                <a:ea typeface="Cambria" panose="02040503050406030204" pitchFamily="18" charset="0"/>
              </a:rPr>
              <a:t>Mascherine</a:t>
            </a:r>
          </a:p>
          <a:p>
            <a:pPr marL="571500" indent="-571500">
              <a:buFontTx/>
              <a:buChar char="-"/>
            </a:pPr>
            <a:r>
              <a:rPr lang="it-IT" sz="3600" dirty="0">
                <a:solidFill>
                  <a:srgbClr val="333333"/>
                </a:solidFill>
                <a:latin typeface="Cambria" panose="02040503050406030204" pitchFamily="18" charset="0"/>
                <a:ea typeface="Cambria" panose="02040503050406030204" pitchFamily="18" charset="0"/>
              </a:rPr>
              <a:t>Guanti</a:t>
            </a:r>
          </a:p>
          <a:p>
            <a:pPr marL="571500" indent="-571500">
              <a:buFontTx/>
              <a:buChar char="-"/>
            </a:pPr>
            <a:r>
              <a:rPr lang="it-IT" sz="3600" i="0" dirty="0">
                <a:solidFill>
                  <a:srgbClr val="333333"/>
                </a:solidFill>
                <a:effectLst/>
                <a:latin typeface="Cambria" panose="02040503050406030204" pitchFamily="18" charset="0"/>
                <a:ea typeface="Cambria" panose="02040503050406030204" pitchFamily="18" charset="0"/>
              </a:rPr>
              <a:t>Occhia</a:t>
            </a:r>
            <a:r>
              <a:rPr lang="it-IT" sz="3600" dirty="0">
                <a:solidFill>
                  <a:srgbClr val="333333"/>
                </a:solidFill>
                <a:latin typeface="Cambria" panose="02040503050406030204" pitchFamily="18" charset="0"/>
                <a:ea typeface="Cambria" panose="02040503050406030204" pitchFamily="18" charset="0"/>
              </a:rPr>
              <a:t>li</a:t>
            </a:r>
          </a:p>
          <a:p>
            <a:pPr marL="571500" indent="-571500">
              <a:buFontTx/>
              <a:buChar char="-"/>
            </a:pPr>
            <a:r>
              <a:rPr lang="it-IT" sz="3600" dirty="0">
                <a:solidFill>
                  <a:srgbClr val="333333"/>
                </a:solidFill>
                <a:latin typeface="Cambria" panose="02040503050406030204" pitchFamily="18" charset="0"/>
                <a:ea typeface="Cambria" panose="02040503050406030204" pitchFamily="18" charset="0"/>
              </a:rPr>
              <a:t>Camice impermeabile</a:t>
            </a:r>
            <a:endParaRPr lang="it-IT" sz="3600" i="0" dirty="0">
              <a:solidFill>
                <a:srgbClr val="333333"/>
              </a:solidFill>
              <a:effectLst/>
              <a:latin typeface="Cambria" panose="02040503050406030204" pitchFamily="18" charset="0"/>
              <a:ea typeface="Cambria" panose="02040503050406030204" pitchFamily="18" charset="0"/>
            </a:endParaRPr>
          </a:p>
          <a:p>
            <a:pPr marL="571500" indent="-571500">
              <a:buFontTx/>
              <a:buChar char="-"/>
            </a:pPr>
            <a:r>
              <a:rPr lang="it-IT" sz="3600" dirty="0">
                <a:solidFill>
                  <a:srgbClr val="333333"/>
                </a:solidFill>
                <a:latin typeface="Cambria" panose="02040503050406030204" pitchFamily="18" charset="0"/>
                <a:ea typeface="Cambria" panose="02040503050406030204" pitchFamily="18" charset="0"/>
              </a:rPr>
              <a:t>Stivali</a:t>
            </a:r>
          </a:p>
          <a:p>
            <a:pPr marL="571500" indent="-571500">
              <a:buFontTx/>
              <a:buChar char="-"/>
            </a:pPr>
            <a:r>
              <a:rPr lang="it-IT" sz="3600" dirty="0">
                <a:solidFill>
                  <a:srgbClr val="333333"/>
                </a:solidFill>
                <a:latin typeface="Cambria" panose="02040503050406030204" pitchFamily="18" charset="0"/>
                <a:ea typeface="Cambria" panose="02040503050406030204" pitchFamily="18" charset="0"/>
              </a:rPr>
              <a:t>Calzari</a:t>
            </a:r>
          </a:p>
          <a:p>
            <a:pPr marL="571500" indent="-571500">
              <a:buFontTx/>
              <a:buChar char="-"/>
            </a:pPr>
            <a:r>
              <a:rPr lang="it-IT" sz="3600" dirty="0">
                <a:solidFill>
                  <a:srgbClr val="333333"/>
                </a:solidFill>
                <a:latin typeface="Cambria" panose="02040503050406030204" pitchFamily="18" charset="0"/>
                <a:ea typeface="Cambria" panose="02040503050406030204" pitchFamily="18" charset="0"/>
              </a:rPr>
              <a:t>Visiere</a:t>
            </a:r>
          </a:p>
          <a:p>
            <a:pPr marL="571500" indent="-571500">
              <a:buFontTx/>
              <a:buChar char="-"/>
            </a:pPr>
            <a:r>
              <a:rPr lang="it-IT" sz="3600" dirty="0">
                <a:solidFill>
                  <a:srgbClr val="333333"/>
                </a:solidFill>
                <a:latin typeface="Cambria" panose="02040503050406030204" pitchFamily="18" charset="0"/>
                <a:ea typeface="Cambria" panose="02040503050406030204" pitchFamily="18" charset="0"/>
              </a:rPr>
              <a:t>Cuffie</a:t>
            </a:r>
            <a:endParaRPr lang="it-IT" sz="360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23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60248" y="633775"/>
            <a:ext cx="9671504" cy="4815934"/>
          </a:xfrm>
          <a:prstGeom prst="rect">
            <a:avLst/>
          </a:prstGeom>
          <a:noFill/>
        </p:spPr>
        <p:txBody>
          <a:bodyPr wrap="square" rtlCol="0">
            <a:spAutoFit/>
          </a:bodyPr>
          <a:lstStyle/>
          <a:p>
            <a:pPr>
              <a:lnSpc>
                <a:spcPct val="107000"/>
              </a:lnSpc>
              <a:spcAft>
                <a:spcPts val="800"/>
              </a:spcAft>
            </a:pPr>
            <a:r>
              <a:rPr lang="it-IT"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MASCHERINE</a:t>
            </a:r>
          </a:p>
          <a:p>
            <a:pPr>
              <a:lnSpc>
                <a:spcPct val="107000"/>
              </a:lnSpc>
              <a:spcAft>
                <a:spcPts val="800"/>
              </a:spcAft>
            </a:pPr>
            <a:endParaRPr lang="it-IT" sz="12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pPr>
            <a:r>
              <a:rPr lang="it-IT" sz="2800" dirty="0">
                <a:solidFill>
                  <a:srgbClr val="222222"/>
                </a:solidFill>
                <a:latin typeface="Cambria" panose="02040503050406030204" pitchFamily="18" charset="0"/>
                <a:ea typeface="Cambria" panose="02040503050406030204" pitchFamily="18" charset="0"/>
                <a:cs typeface="Times New Roman" panose="02020603050405020304" pitchFamily="18" charset="0"/>
              </a:rPr>
              <a:t>Nel caso del COVID-19, l’uso di mascherine rappresenta una delle più importanti misure per contenerne la diffusione. </a:t>
            </a:r>
            <a:endParaRPr lang="it-IT" sz="2800"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pPr>
            <a:r>
              <a:rPr lang="it-IT" sz="2800" dirty="0">
                <a:solidFill>
                  <a:srgbClr val="222222"/>
                </a:solidFill>
                <a:latin typeface="Cambria" panose="02040503050406030204" pitchFamily="18" charset="0"/>
                <a:ea typeface="Cambria" panose="02040503050406030204" pitchFamily="18" charset="0"/>
                <a:cs typeface="Times New Roman" panose="02020603050405020304" pitchFamily="18" charset="0"/>
              </a:rPr>
              <a:t>Prima della pandemia l’uso dei dispositivi delle vie respiratorie era previsto per un numero limitato di attività professionali. </a:t>
            </a:r>
          </a:p>
          <a:p>
            <a:pPr>
              <a:lnSpc>
                <a:spcPct val="107000"/>
              </a:lnSpc>
              <a:spcAft>
                <a:spcPts val="800"/>
              </a:spcAft>
            </a:pPr>
            <a:r>
              <a:rPr lang="it-IT" sz="2800" dirty="0">
                <a:solidFill>
                  <a:srgbClr val="222222"/>
                </a:solidFill>
                <a:latin typeface="Cambria" panose="02040503050406030204" pitchFamily="18" charset="0"/>
                <a:ea typeface="Cambria" panose="02040503050406030204" pitchFamily="18" charset="0"/>
                <a:cs typeface="Times New Roman" panose="02020603050405020304" pitchFamily="18" charset="0"/>
              </a:rPr>
              <a:t>L’emergenza sanitaria da COVID-19, ha reso obbligatorio o consigliato l'uso di mascherine nella maggior parte degli ambienti di lavoro al chiuso o all’aperto.</a:t>
            </a:r>
          </a:p>
        </p:txBody>
      </p:sp>
    </p:spTree>
    <p:extLst>
      <p:ext uri="{BB962C8B-B14F-4D97-AF65-F5344CB8AC3E}">
        <p14:creationId xmlns:p14="http://schemas.microsoft.com/office/powerpoint/2010/main" val="284462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C193340-B57A-4E04-94FD-26ABD320EA37}"/>
              </a:ext>
            </a:extLst>
          </p:cNvPr>
          <p:cNvSpPr txBox="1"/>
          <p:nvPr/>
        </p:nvSpPr>
        <p:spPr>
          <a:xfrm>
            <a:off x="830958" y="571963"/>
            <a:ext cx="7126840" cy="523220"/>
          </a:xfrm>
          <a:prstGeom prst="rect">
            <a:avLst/>
          </a:prstGeom>
          <a:noFill/>
        </p:spPr>
        <p:txBody>
          <a:bodyPr wrap="square">
            <a:spAutoFit/>
          </a:bodyPr>
          <a:lstStyle/>
          <a:p>
            <a:r>
              <a:rPr lang="it-IT" sz="2800" b="1" dirty="0">
                <a:solidFill>
                  <a:srgbClr val="333333"/>
                </a:solidFill>
                <a:latin typeface="Cambria" panose="02040503050406030204" pitchFamily="18" charset="0"/>
                <a:ea typeface="Cambria" panose="02040503050406030204" pitchFamily="18" charset="0"/>
              </a:rPr>
              <a:t>In questa sede parleremo di MASCHERINE</a:t>
            </a:r>
            <a:endParaRPr lang="it-IT" sz="2800" b="1" i="0" dirty="0">
              <a:solidFill>
                <a:srgbClr val="333333"/>
              </a:solidFill>
              <a:effectLst/>
              <a:latin typeface="Cambria" panose="02040503050406030204" pitchFamily="18" charset="0"/>
              <a:ea typeface="Cambria" panose="02040503050406030204" pitchFamily="18" charset="0"/>
            </a:endParaRPr>
          </a:p>
        </p:txBody>
      </p:sp>
      <p:pic>
        <p:nvPicPr>
          <p:cNvPr id="5" name="Immagine 4">
            <a:extLst>
              <a:ext uri="{FF2B5EF4-FFF2-40B4-BE49-F238E27FC236}">
                <a16:creationId xmlns:a16="http://schemas.microsoft.com/office/drawing/2014/main" id="{2C24C861-4F9F-4A49-BFCF-E68750CD6F0F}"/>
              </a:ext>
            </a:extLst>
          </p:cNvPr>
          <p:cNvPicPr>
            <a:picLocks noChangeAspect="1"/>
          </p:cNvPicPr>
          <p:nvPr/>
        </p:nvPicPr>
        <p:blipFill>
          <a:blip r:embed="rId2"/>
          <a:stretch>
            <a:fillRect/>
          </a:stretch>
        </p:blipFill>
        <p:spPr>
          <a:xfrm>
            <a:off x="1000452" y="1590145"/>
            <a:ext cx="3393926" cy="4081190"/>
          </a:xfrm>
          <a:prstGeom prst="rect">
            <a:avLst/>
          </a:prstGeom>
        </p:spPr>
      </p:pic>
      <p:sp>
        <p:nvSpPr>
          <p:cNvPr id="8" name="CasellaDiTesto 7">
            <a:extLst>
              <a:ext uri="{FF2B5EF4-FFF2-40B4-BE49-F238E27FC236}">
                <a16:creationId xmlns:a16="http://schemas.microsoft.com/office/drawing/2014/main" id="{BD8EC7CA-1BC5-441B-9D19-BE9378AA3BCB}"/>
              </a:ext>
            </a:extLst>
          </p:cNvPr>
          <p:cNvSpPr txBox="1"/>
          <p:nvPr/>
        </p:nvSpPr>
        <p:spPr>
          <a:xfrm>
            <a:off x="5812211" y="3167390"/>
            <a:ext cx="3742755" cy="523220"/>
          </a:xfrm>
          <a:prstGeom prst="rect">
            <a:avLst/>
          </a:prstGeom>
          <a:noFill/>
        </p:spPr>
        <p:txBody>
          <a:bodyPr wrap="square">
            <a:spAutoFit/>
          </a:bodyPr>
          <a:lstStyle/>
          <a:p>
            <a:r>
              <a:rPr lang="it-IT" sz="2800" b="1" i="0" dirty="0">
                <a:solidFill>
                  <a:srgbClr val="333333"/>
                </a:solidFill>
                <a:effectLst/>
                <a:latin typeface="Cambria" panose="02040503050406030204" pitchFamily="18" charset="0"/>
                <a:ea typeface="Cambria" panose="02040503050406030204" pitchFamily="18" charset="0"/>
                <a:hlinkClick r:id="rId3" action="ppaction://hlinkfile"/>
              </a:rPr>
              <a:t>Tipologie mascherine </a:t>
            </a:r>
            <a:endParaRPr lang="it-IT" sz="2800" b="1"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111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7239C6A-8130-4E0C-ABBA-8A6A3F901D92}"/>
              </a:ext>
            </a:extLst>
          </p:cNvPr>
          <p:cNvSpPr txBox="1"/>
          <p:nvPr/>
        </p:nvSpPr>
        <p:spPr>
          <a:xfrm>
            <a:off x="523982" y="334004"/>
            <a:ext cx="10479640" cy="5534785"/>
          </a:xfrm>
          <a:prstGeom prst="rect">
            <a:avLst/>
          </a:prstGeom>
          <a:noFill/>
        </p:spPr>
        <p:txBody>
          <a:bodyPr wrap="square" rtlCol="0">
            <a:spAutoFit/>
          </a:bodyPr>
          <a:lstStyle/>
          <a:p>
            <a:r>
              <a:rPr lang="it-IT" sz="24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Qualche precisazione……</a:t>
            </a:r>
          </a:p>
          <a:p>
            <a:endParaRPr lang="it-IT" sz="1200" b="1"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a:p>
            <a:r>
              <a:rPr lang="it-IT" sz="2400" b="1" dirty="0">
                <a:solidFill>
                  <a:srgbClr val="536074"/>
                </a:solidFill>
                <a:effectLst/>
                <a:latin typeface="Cambria" panose="02040503050406030204" pitchFamily="18" charset="0"/>
                <a:ea typeface="Cambria" panose="02040503050406030204" pitchFamily="18" charset="0"/>
                <a:cs typeface="Times New Roman" panose="02020603050405020304" pitchFamily="18" charset="0"/>
              </a:rPr>
              <a:t>DECRETO-LEGGE 17 marzo 2020, n. 18 (Decreto Cura Italia)</a:t>
            </a:r>
            <a:endParaRPr lang="it-IT" sz="2400" dirty="0">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5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800" i="1"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Art. 16  (Ulteriori misure di protezione a favore dei lavoratori e della collettività) </a:t>
            </a:r>
            <a:endParaRPr lang="it-IT" sz="18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rPr>
              <a:t>Per contenere il diffondersi del virus COVID-19, fino al termine dello stato di emergenza di  cui  alla  delibera  del  Consiglio  dei ministri in data 31 gennaio 2020, sull'intero  territorio  nazionale, per i lavoratori che nello  svolgimento  della  loro  attività sono oggettivamente impossibilitati a mantenere la distanza interpersonale di un metro</a:t>
            </a:r>
            <a:r>
              <a:rPr lang="it-IT" sz="2000" b="1"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rPr>
              <a:t>, sono considerati dispositivi di protezione  individuale (DPI)</a:t>
            </a:r>
            <a:r>
              <a:rPr lang="it-IT" sz="2000"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rPr>
              <a:t>, di cui all'articolo 74, comma 1,  del  decreto  legislativo  9 aprile 2008, n.81, </a:t>
            </a:r>
            <a:r>
              <a:rPr lang="it-IT" sz="2000" b="1"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rPr>
              <a:t>le mascherine chirurgiche</a:t>
            </a:r>
            <a:r>
              <a:rPr lang="it-IT" sz="2000"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rPr>
              <a:t> reperibili in commercio, il  cui  uso  è disciplinato  dall'articolo  34,   comma   3,   del decreto-legge 2 marzo 2020, n. 9.</a:t>
            </a:r>
          </a:p>
          <a:p>
            <a:pPr marL="342900" lvl="0" indent="-342900" algn="just">
              <a:lnSpc>
                <a:spcPct val="107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2000"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07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rPr>
              <a:t>Ai fini del comma 1, fino al termine dello stato di emergenza di cui alla delibera del Consiglio dei ministri in data 31 gennaio 2020, gli individui presenti sull'intero territorio nazionale </a:t>
            </a:r>
            <a:r>
              <a:rPr lang="it-IT" sz="2000" b="1"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rPr>
              <a:t>sono autorizzati all'utilizzo di mascherine filtranti prive del marchio CE e prodotte in deroga alle vigenti norme sull'immissione in commercio. </a:t>
            </a:r>
            <a:endParaRPr lang="it-IT"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965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7239C6A-8130-4E0C-ABBA-8A6A3F901D92}"/>
              </a:ext>
            </a:extLst>
          </p:cNvPr>
          <p:cNvSpPr txBox="1"/>
          <p:nvPr/>
        </p:nvSpPr>
        <p:spPr>
          <a:xfrm>
            <a:off x="737342" y="303524"/>
            <a:ext cx="10479640" cy="5816977"/>
          </a:xfrm>
          <a:prstGeom prst="rect">
            <a:avLst/>
          </a:prstGeom>
          <a:noFill/>
        </p:spPr>
        <p:txBody>
          <a:bodyPr wrap="square" rtlCol="0">
            <a:spAutoFit/>
          </a:bodyPr>
          <a:lstStyle/>
          <a:p>
            <a:r>
              <a:rPr lang="it-IT" sz="24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Qualche precisazione……</a:t>
            </a:r>
          </a:p>
          <a:p>
            <a:r>
              <a:rPr lang="it-IT" sz="24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
            </a:r>
            <a:br>
              <a:rPr lang="it-IT" sz="24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br>
            <a:r>
              <a:rPr lang="it-IT" sz="2400" b="1" dirty="0">
                <a:solidFill>
                  <a:srgbClr val="FF0000"/>
                </a:solidFill>
                <a:effectLst/>
                <a:latin typeface="Cambria" panose="02040503050406030204" pitchFamily="18" charset="0"/>
                <a:ea typeface="Cambria" panose="02040503050406030204" pitchFamily="18" charset="0"/>
              </a:rPr>
              <a:t>Che differenza c’è tra le cosiddette mascherine di comunità e quelle chirurgiche? </a:t>
            </a:r>
            <a:endParaRPr lang="it-IT" sz="2400" dirty="0">
              <a:solidFill>
                <a:srgbClr val="FF0000"/>
              </a:solidFill>
              <a:effectLst/>
              <a:latin typeface="Cambria" panose="02040503050406030204" pitchFamily="18" charset="0"/>
              <a:ea typeface="Cambria" panose="02040503050406030204" pitchFamily="18" charset="0"/>
            </a:endParaRPr>
          </a:p>
          <a:p>
            <a:endParaRPr lang="it-IT" sz="1200" b="1" dirty="0">
              <a:solidFill>
                <a:srgbClr val="333333"/>
              </a:solidFill>
              <a:effectLst/>
              <a:latin typeface="Cambria" panose="02040503050406030204" pitchFamily="18" charset="0"/>
              <a:ea typeface="Cambria" panose="02040503050406030204" pitchFamily="18" charset="0"/>
            </a:endParaRPr>
          </a:p>
          <a:p>
            <a:r>
              <a:rPr lang="it-IT" sz="2400" b="1" dirty="0">
                <a:solidFill>
                  <a:srgbClr val="333333"/>
                </a:solidFill>
                <a:effectLst/>
                <a:latin typeface="Cambria" panose="02040503050406030204" pitchFamily="18" charset="0"/>
                <a:ea typeface="Cambria" panose="02040503050406030204" pitchFamily="18" charset="0"/>
              </a:rPr>
              <a:t>Le mascherine chirurgiche </a:t>
            </a:r>
            <a:r>
              <a:rPr lang="it-IT" sz="2400" dirty="0">
                <a:solidFill>
                  <a:srgbClr val="333333"/>
                </a:solidFill>
                <a:effectLst/>
                <a:latin typeface="Cambria" panose="02040503050406030204" pitchFamily="18" charset="0"/>
                <a:ea typeface="Cambria" panose="02040503050406030204" pitchFamily="18" charset="0"/>
              </a:rPr>
              <a:t>sono quelle a uso medico, sviluppate per essere utilizzate in ambiente sanitario e certificate in base alla loro capacità di filtraggio. Rispondono alle caratteristiche richieste dalla norma UNI EN ISO 14683-2019 e funzionano impedendo la trasmissione.</a:t>
            </a:r>
          </a:p>
          <a:p>
            <a:endParaRPr lang="it-IT" sz="1200" dirty="0">
              <a:effectLst/>
              <a:latin typeface="Cambria" panose="02040503050406030204" pitchFamily="18" charset="0"/>
              <a:ea typeface="Cambria" panose="02040503050406030204" pitchFamily="18" charset="0"/>
            </a:endParaRPr>
          </a:p>
          <a:p>
            <a:pPr>
              <a:spcAft>
                <a:spcPts val="1500"/>
              </a:spcAft>
            </a:pPr>
            <a:r>
              <a:rPr lang="it-IT" sz="2400" b="1" dirty="0">
                <a:solidFill>
                  <a:srgbClr val="333333"/>
                </a:solidFill>
                <a:effectLst/>
                <a:latin typeface="Cambria" panose="02040503050406030204" pitchFamily="18" charset="0"/>
                <a:ea typeface="Cambria" panose="02040503050406030204" pitchFamily="18" charset="0"/>
              </a:rPr>
              <a:t>Le mascherine di comunità </a:t>
            </a:r>
            <a:r>
              <a:rPr lang="it-IT" sz="2400" dirty="0">
                <a:solidFill>
                  <a:srgbClr val="333333"/>
                </a:solidFill>
                <a:effectLst/>
                <a:latin typeface="Cambria" panose="02040503050406030204" pitchFamily="18" charset="0"/>
                <a:ea typeface="Cambria" panose="02040503050406030204" pitchFamily="18" charset="0"/>
              </a:rPr>
              <a:t>hanno lo scopo di ridurre la circolazione del virus nella vita quotidiana e non sono soggette a particolari certificazioni (come previsto dall’articolo 16 comma 2 del DL del 17 marzo 2020). Non devono essere considerate né dei dispositivi medici, né dispositivi di protezione individuale, ma una misura igienica utile a ridurre la diffusione del virus Sars-CoV-2.</a:t>
            </a:r>
            <a:endParaRPr lang="it-IT" sz="12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849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7239C6A-8130-4E0C-ABBA-8A6A3F901D92}"/>
              </a:ext>
            </a:extLst>
          </p:cNvPr>
          <p:cNvSpPr txBox="1"/>
          <p:nvPr/>
        </p:nvSpPr>
        <p:spPr>
          <a:xfrm>
            <a:off x="737342" y="303524"/>
            <a:ext cx="10479640" cy="4893647"/>
          </a:xfrm>
          <a:prstGeom prst="rect">
            <a:avLst/>
          </a:prstGeom>
          <a:noFill/>
        </p:spPr>
        <p:txBody>
          <a:bodyPr wrap="square" rtlCol="0">
            <a:spAutoFit/>
          </a:bodyPr>
          <a:lstStyle/>
          <a:p>
            <a:r>
              <a:rPr lang="it-IT" sz="2400" b="1" dirty="0">
                <a:solidFill>
                  <a:srgbClr val="FF0000"/>
                </a:solidFill>
                <a:effectLst/>
                <a:latin typeface="Cambria" panose="02040503050406030204" pitchFamily="18" charset="0"/>
                <a:ea typeface="Cambria" panose="02040503050406030204" pitchFamily="18" charset="0"/>
              </a:rPr>
              <a:t>Quali sono le caratteristiche che devono avere le mascherine di comunità? </a:t>
            </a:r>
            <a:endParaRPr lang="it-IT" sz="2400" dirty="0">
              <a:solidFill>
                <a:srgbClr val="FF0000"/>
              </a:solidFill>
              <a:effectLst/>
              <a:latin typeface="Cambria" panose="02040503050406030204" pitchFamily="18" charset="0"/>
              <a:ea typeface="Cambria" panose="02040503050406030204" pitchFamily="18" charset="0"/>
            </a:endParaRPr>
          </a:p>
          <a:p>
            <a:r>
              <a:rPr lang="it-IT" sz="2400" dirty="0">
                <a:solidFill>
                  <a:srgbClr val="333333"/>
                </a:solidFill>
                <a:effectLst/>
                <a:latin typeface="Cambria" panose="02040503050406030204" pitchFamily="18" charset="0"/>
                <a:ea typeface="Cambria" panose="02040503050406030204" pitchFamily="18" charset="0"/>
              </a:rPr>
              <a:t>Devono garantire un’adeguata barriera per naso e bocca, devono essere realizzate in materiali multistrato che non devono essere né tossici né allergizzanti né infiammabili e che non rendano difficoltosa la respirazione. Devono aderire al viso coprendo dal mento al naso, garantendo allo stesso tempo comfort.</a:t>
            </a:r>
          </a:p>
          <a:p>
            <a:endParaRPr lang="it-IT" sz="2400" dirty="0">
              <a:latin typeface="Cambria" panose="02040503050406030204" pitchFamily="18" charset="0"/>
              <a:ea typeface="Cambria" panose="02040503050406030204" pitchFamily="18" charset="0"/>
            </a:endParaRPr>
          </a:p>
          <a:p>
            <a:r>
              <a:rPr lang="it-IT" sz="2400" b="1" dirty="0">
                <a:solidFill>
                  <a:srgbClr val="FF0000"/>
                </a:solidFill>
                <a:effectLst/>
                <a:latin typeface="Cambria" panose="02040503050406030204" pitchFamily="18" charset="0"/>
                <a:ea typeface="Cambria" panose="02040503050406030204" pitchFamily="18" charset="0"/>
              </a:rPr>
              <a:t>È possibile lavare le mascherine di comunità? </a:t>
            </a:r>
            <a:endParaRPr lang="it-IT" sz="2400" dirty="0">
              <a:solidFill>
                <a:srgbClr val="FF0000"/>
              </a:solidFill>
              <a:effectLst/>
              <a:latin typeface="Cambria" panose="02040503050406030204" pitchFamily="18" charset="0"/>
              <a:ea typeface="Cambria" panose="02040503050406030204" pitchFamily="18" charset="0"/>
            </a:endParaRPr>
          </a:p>
          <a:p>
            <a:pPr>
              <a:spcAft>
                <a:spcPts val="1500"/>
              </a:spcAft>
            </a:pPr>
            <a:r>
              <a:rPr lang="it-IT" sz="2400" dirty="0">
                <a:solidFill>
                  <a:srgbClr val="333333"/>
                </a:solidFill>
                <a:effectLst/>
                <a:latin typeface="Cambria" panose="02040503050406030204" pitchFamily="18" charset="0"/>
                <a:ea typeface="Cambria" panose="02040503050406030204" pitchFamily="18" charset="0"/>
              </a:rPr>
              <a:t>È possibile lavarle se fatte con materiali che resistono al lavaggio a 60 gradi. Le mascherine di comunità commerciali sono monouso o sono lavabili se sulla confezione si riportano indicazioni che possono includere anche il numero di lavaggi consentito senza che questo diminuisca la loro performance.</a:t>
            </a:r>
            <a:endParaRPr lang="it-IT" sz="24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6955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7239C6A-8130-4E0C-ABBA-8A6A3F901D92}"/>
              </a:ext>
            </a:extLst>
          </p:cNvPr>
          <p:cNvSpPr txBox="1"/>
          <p:nvPr/>
        </p:nvSpPr>
        <p:spPr>
          <a:xfrm>
            <a:off x="757662" y="892804"/>
            <a:ext cx="10479640" cy="3416320"/>
          </a:xfrm>
          <a:prstGeom prst="rect">
            <a:avLst/>
          </a:prstGeom>
          <a:noFill/>
        </p:spPr>
        <p:txBody>
          <a:bodyPr wrap="square" rtlCol="0">
            <a:spAutoFit/>
          </a:bodyPr>
          <a:lstStyle/>
          <a:p>
            <a:r>
              <a:rPr lang="it-IT" sz="2400" b="1" dirty="0">
                <a:solidFill>
                  <a:srgbClr val="FF0000"/>
                </a:solidFill>
                <a:latin typeface="Cambria" panose="02040503050406030204" pitchFamily="18" charset="0"/>
                <a:ea typeface="Cambria" panose="02040503050406030204" pitchFamily="18" charset="0"/>
              </a:rPr>
              <a:t>Personale impegnato con bambini con disabilità</a:t>
            </a:r>
            <a:endParaRPr lang="it-IT" sz="2400" b="1" dirty="0">
              <a:solidFill>
                <a:srgbClr val="FF0000"/>
              </a:solidFill>
              <a:effectLst/>
              <a:latin typeface="Cambria" panose="02040503050406030204" pitchFamily="18" charset="0"/>
              <a:ea typeface="Cambria" panose="02040503050406030204" pitchFamily="18" charset="0"/>
            </a:endParaRPr>
          </a:p>
          <a:p>
            <a:endParaRPr lang="it-IT" sz="2400" dirty="0">
              <a:latin typeface="Cambria" panose="02040503050406030204" pitchFamily="18" charset="0"/>
              <a:ea typeface="Cambria" panose="02040503050406030204" pitchFamily="18" charset="0"/>
            </a:endParaRPr>
          </a:p>
          <a:p>
            <a:r>
              <a:rPr lang="it-IT" sz="2400" b="0" i="0" u="none" strike="noStrike" baseline="0" dirty="0">
                <a:solidFill>
                  <a:srgbClr val="000000"/>
                </a:solidFill>
                <a:latin typeface="Cambria" panose="02040503050406030204" pitchFamily="18" charset="0"/>
                <a:ea typeface="Cambria" panose="02040503050406030204" pitchFamily="18" charset="0"/>
              </a:rPr>
              <a:t>Per il personale impegnato con bambini con disabilità, si potrà prevedere l’utilizzo di ulteriori dispositivi di protezione individuale (nello specifico, il lavoratore potrà usare, unitamente alla mascherina, guanti e dispositivi di protezione per occhi, viso e mucose). Nell’applicazione delle misure di prevenzione e protezione si dovrà necessariamente tener conto della tipologia di disabilità e delle ulteriori eventuali indicazioni impartite dalla famiglia dell’alunno/studente o dal medico. </a:t>
            </a:r>
            <a:endParaRPr lang="it-IT" sz="24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9519870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3524</TotalTime>
  <Words>1382</Words>
  <Application>Microsoft Office PowerPoint</Application>
  <PresentationFormat>Widescreen</PresentationFormat>
  <Paragraphs>110</Paragraphs>
  <Slides>28</Slides>
  <Notes>1</Notes>
  <HiddenSlides>0</HiddenSlides>
  <MMClips>0</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28</vt:i4>
      </vt:variant>
    </vt:vector>
  </HeadingPairs>
  <TitlesOfParts>
    <vt:vector size="40" baseType="lpstr">
      <vt:lpstr>Arial</vt:lpstr>
      <vt:lpstr>Arial Black</vt:lpstr>
      <vt:lpstr>Calibri</vt:lpstr>
      <vt:lpstr>Calibri Light</vt:lpstr>
      <vt:lpstr>Cambria</vt:lpstr>
      <vt:lpstr>Symbol</vt:lpstr>
      <vt:lpstr>Times New Roman</vt:lpstr>
      <vt:lpstr>Verdana</vt:lpstr>
      <vt:lpstr>Wingdings</vt:lpstr>
      <vt:lpstr>Tema di Office</vt:lpstr>
      <vt:lpstr>1_Tema di Office</vt:lpstr>
      <vt:lpstr>1_Struttura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INAIL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Rigo Maurizio</dc:creator>
  <cp:lastModifiedBy>Ufficio Relazioni con il pubblico (protocollo)</cp:lastModifiedBy>
  <cp:revision>165</cp:revision>
  <dcterms:created xsi:type="dcterms:W3CDTF">2019-02-08T10:25:08Z</dcterms:created>
  <dcterms:modified xsi:type="dcterms:W3CDTF">2020-09-14T06:58:20Z</dcterms:modified>
</cp:coreProperties>
</file>