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8" r:id="rId2"/>
    <p:sldMasterId id="2147483682" r:id="rId3"/>
  </p:sldMasterIdLst>
  <p:notesMasterIdLst>
    <p:notesMasterId r:id="rId21"/>
  </p:notesMasterIdLst>
  <p:sldIdLst>
    <p:sldId id="257" r:id="rId4"/>
    <p:sldId id="403" r:id="rId5"/>
    <p:sldId id="404" r:id="rId6"/>
    <p:sldId id="405" r:id="rId7"/>
    <p:sldId id="406" r:id="rId8"/>
    <p:sldId id="410" r:id="rId9"/>
    <p:sldId id="414" r:id="rId10"/>
    <p:sldId id="409" r:id="rId11"/>
    <p:sldId id="407" r:id="rId12"/>
    <p:sldId id="408" r:id="rId13"/>
    <p:sldId id="411" r:id="rId14"/>
    <p:sldId id="412" r:id="rId15"/>
    <p:sldId id="413" r:id="rId16"/>
    <p:sldId id="415" r:id="rId17"/>
    <p:sldId id="416" r:id="rId18"/>
    <p:sldId id="417" r:id="rId19"/>
    <p:sldId id="418"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66CCFF"/>
    <a:srgbClr val="CCECFF"/>
    <a:srgbClr val="FF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6" autoAdjust="0"/>
    <p:restoredTop sz="93842" autoAdjust="0"/>
  </p:normalViewPr>
  <p:slideViewPr>
    <p:cSldViewPr snapToGrid="0">
      <p:cViewPr varScale="1">
        <p:scale>
          <a:sx n="108" d="100"/>
          <a:sy n="108" d="100"/>
        </p:scale>
        <p:origin x="85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2736B3-5D07-4509-84EE-2116B9979615}" type="datetimeFigureOut">
              <a:rPr lang="it-IT" smtClean="0"/>
              <a:pPr/>
              <a:t>14/09/2020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14F807-6783-405A-BFAD-36ADE95257EF}" type="slidenum">
              <a:rPr lang="it-IT" smtClean="0"/>
              <a:pPr/>
              <a:t>‹N›</a:t>
            </a:fld>
            <a:endParaRPr lang="it-IT"/>
          </a:p>
        </p:txBody>
      </p:sp>
    </p:spTree>
    <p:extLst>
      <p:ext uri="{BB962C8B-B14F-4D97-AF65-F5344CB8AC3E}">
        <p14:creationId xmlns:p14="http://schemas.microsoft.com/office/powerpoint/2010/main" val="167326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cuiaiojfhiuhfiub</a:t>
            </a:r>
          </a:p>
        </p:txBody>
      </p:sp>
      <p:sp>
        <p:nvSpPr>
          <p:cNvPr id="4" name="Segnaposto numero diapositiva 3"/>
          <p:cNvSpPr>
            <a:spLocks noGrp="1"/>
          </p:cNvSpPr>
          <p:nvPr>
            <p:ph type="sldNum" sz="quarter" idx="10"/>
          </p:nvPr>
        </p:nvSpPr>
        <p:spPr/>
        <p:txBody>
          <a:bodyPr/>
          <a:lstStyle/>
          <a:p>
            <a:fld id="{D214F807-6783-405A-BFAD-36ADE95257EF}" type="slidenum">
              <a:rPr lang="it-IT" smtClean="0"/>
              <a:pPr/>
              <a:t>1</a:t>
            </a:fld>
            <a:endParaRPr lang="it-IT"/>
          </a:p>
        </p:txBody>
      </p:sp>
    </p:spTree>
    <p:extLst>
      <p:ext uri="{BB962C8B-B14F-4D97-AF65-F5344CB8AC3E}">
        <p14:creationId xmlns:p14="http://schemas.microsoft.com/office/powerpoint/2010/main" val="4068157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pic>
        <p:nvPicPr>
          <p:cNvPr id="6" name="Immagine 5"/>
          <p:cNvPicPr>
            <a:picLocks noChangeAspect="1"/>
          </p:cNvPicPr>
          <p:nvPr userDrawn="1"/>
        </p:nvPicPr>
        <p:blipFill>
          <a:blip r:embed="rId2"/>
          <a:stretch>
            <a:fillRect/>
          </a:stretch>
        </p:blipFill>
        <p:spPr>
          <a:xfrm>
            <a:off x="368138" y="607373"/>
            <a:ext cx="3716977" cy="1866900"/>
          </a:xfrm>
          <a:prstGeom prst="rect">
            <a:avLst/>
          </a:prstGeom>
        </p:spPr>
      </p:pic>
      <p:sp>
        <p:nvSpPr>
          <p:cNvPr id="7" name="Text Box 17"/>
          <p:cNvSpPr txBox="1">
            <a:spLocks noChangeArrowheads="1"/>
          </p:cNvSpPr>
          <p:nvPr userDrawn="1"/>
        </p:nvSpPr>
        <p:spPr bwMode="auto">
          <a:xfrm>
            <a:off x="2" y="2846915"/>
            <a:ext cx="458152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CORSO DI FORMAZIONE</a:t>
            </a:r>
          </a:p>
          <a:p>
            <a:pPr algn="ctr" eaLnBrk="1" hangingPunct="1">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 PER</a:t>
            </a:r>
          </a:p>
          <a:p>
            <a:pPr algn="ctr" eaLnBrk="1" hangingPunct="1">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RESPONSABILI </a:t>
            </a:r>
          </a:p>
          <a:p>
            <a:pPr algn="ctr" eaLnBrk="1" hangingPunct="1">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E ADDETTI SPP</a:t>
            </a:r>
          </a:p>
          <a:p>
            <a:pPr eaLnBrk="1" hangingPunct="1">
              <a:lnSpc>
                <a:spcPct val="90000"/>
              </a:lnSpc>
              <a:spcBef>
                <a:spcPct val="0"/>
              </a:spcBef>
              <a:buFontTx/>
              <a:buNone/>
            </a:pPr>
            <a:endParaRPr lang="it-IT" altLang="it-IT" sz="1800" b="1" dirty="0">
              <a:solidFill>
                <a:srgbClr val="FF6600"/>
              </a:solidFill>
              <a:latin typeface="Verdana" panose="020B0604030504040204" pitchFamily="34" charset="0"/>
              <a:ea typeface="Verdana" panose="020B0604030504040204" pitchFamily="34" charset="0"/>
              <a:cs typeface="Verdana" panose="020B0604030504040204" pitchFamily="34" charset="0"/>
            </a:endParaRPr>
          </a:p>
          <a:p>
            <a:pPr algn="ctr" eaLnBrk="1" hangingPunct="1">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Ai sensi dell’art. 32 del </a:t>
            </a:r>
            <a:r>
              <a:rPr lang="it-IT" altLang="it-IT" sz="1400" dirty="0" err="1">
                <a:solidFill>
                  <a:srgbClr val="FF6600"/>
                </a:solidFill>
                <a:latin typeface="Verdana" panose="020B0604030504040204" pitchFamily="34" charset="0"/>
                <a:ea typeface="Verdana" panose="020B0604030504040204" pitchFamily="34" charset="0"/>
                <a:cs typeface="Verdana" panose="020B0604030504040204" pitchFamily="34" charset="0"/>
              </a:rPr>
              <a:t>Dlgs</a:t>
            </a: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 81/2008</a:t>
            </a:r>
          </a:p>
          <a:p>
            <a:pPr algn="ctr" eaLnBrk="1" hangingPunct="1">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e Accordi Stato regioni del</a:t>
            </a:r>
          </a:p>
          <a:p>
            <a:pPr algn="ctr" eaLnBrk="1" hangingPunct="1">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21/12/2011 e 7/7/2016 </a:t>
            </a:r>
          </a:p>
        </p:txBody>
      </p:sp>
      <p:sp>
        <p:nvSpPr>
          <p:cNvPr id="8" name="CasellaDiTesto 7"/>
          <p:cNvSpPr txBox="1"/>
          <p:nvPr userDrawn="1"/>
        </p:nvSpPr>
        <p:spPr>
          <a:xfrm>
            <a:off x="6969567" y="607375"/>
            <a:ext cx="4787007" cy="5386090"/>
          </a:xfrm>
          <a:prstGeom prst="rect">
            <a:avLst/>
          </a:prstGeom>
          <a:solidFill>
            <a:schemeClr val="accent1">
              <a:lumMod val="60000"/>
              <a:lumOff val="40000"/>
            </a:schemeClr>
          </a:solidFill>
        </p:spPr>
        <p:txBody>
          <a:bodyPr wrap="square" rtlCol="0">
            <a:spAutoFit/>
          </a:bodyPr>
          <a:lstStyle/>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r>
              <a:rPr lang="it-IT" sz="36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MODULO A</a:t>
            </a:r>
          </a:p>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r>
              <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UNITA’ DIDATTICA: A 1 2</a:t>
            </a:r>
          </a:p>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r>
              <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L’APPROCCIO ALLA PREVENZIONE NEL </a:t>
            </a:r>
            <a:r>
              <a:rPr lang="it-IT" sz="2800" b="1" dirty="0" err="1">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D.lvo</a:t>
            </a:r>
            <a:r>
              <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 81/2008</a:t>
            </a:r>
          </a:p>
          <a:p>
            <a:endPar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endPar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77510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9144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B1AB08D-0290-4024-A886-C1C276CEC24C}"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472477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9"/>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40319" y="2505075"/>
            <a:ext cx="51583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71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633C192-5DC4-4A18-B1B8-1EA2CB04FC2D}"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649364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B645319-9BC0-428C-B1CF-102C22A5DE3D}"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540007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82DC3E3-3C76-4080-9E75-804E656E78D3}"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407848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2" y="457200"/>
            <a:ext cx="393276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717" y="987432"/>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40322"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CCCDE03-907A-447B-BF1F-68607D89B3D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422970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2" y="457200"/>
            <a:ext cx="393276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717" y="987432"/>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840322"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559A2B-7934-4EEE-BDC6-E33D56D80DC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292688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140C5C-0EE7-44B7-BFC0-96D7CAB1E55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65572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686800" y="609600"/>
            <a:ext cx="25908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914400" y="609600"/>
            <a:ext cx="75692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8BD7B7-A718-450D-9AAB-88F61FF74B93}"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976637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chartAndTx" preserve="1">
  <p:cSld name="Titolo, grafico e testo">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p:spPr>
        <p:txBody>
          <a:bodyPr/>
          <a:lstStyle/>
          <a:p>
            <a:r>
              <a:rPr lang="it-IT"/>
              <a:t>Fare clic per modificare lo stile del titolo</a:t>
            </a:r>
          </a:p>
        </p:txBody>
      </p:sp>
      <p:sp>
        <p:nvSpPr>
          <p:cNvPr id="3" name="Segnaposto grafico 2"/>
          <p:cNvSpPr>
            <a:spLocks noGrp="1"/>
          </p:cNvSpPr>
          <p:nvPr>
            <p:ph type="chart" sz="half" idx="1"/>
          </p:nvPr>
        </p:nvSpPr>
        <p:spPr>
          <a:xfrm>
            <a:off x="914400" y="1981200"/>
            <a:ext cx="5080000" cy="4114800"/>
          </a:xfrm>
        </p:spPr>
        <p:txBody>
          <a:bodyPr/>
          <a:lstStyle/>
          <a:p>
            <a:pPr lvl="0"/>
            <a:endParaRPr lang="it-IT" noProof="0"/>
          </a:p>
        </p:txBody>
      </p:sp>
      <p:sp>
        <p:nvSpPr>
          <p:cNvPr id="4" name="Segnaposto testo 3"/>
          <p:cNvSpPr>
            <a:spLocks noGrp="1"/>
          </p:cNvSpPr>
          <p:nvPr>
            <p:ph type="body" sz="half" idx="2"/>
          </p:nvPr>
        </p:nvSpPr>
        <p:spPr>
          <a:xfrm>
            <a:off x="61976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131FED-9420-4A68-A253-7E4393C2C73E}"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0325223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TwoObj" preserve="1">
  <p:cSld name="Titolo, tes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9144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quarter" idx="2"/>
          </p:nvPr>
        </p:nvSpPr>
        <p:spPr>
          <a:xfrm>
            <a:off x="6197600" y="1981200"/>
            <a:ext cx="50800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contenuto 4"/>
          <p:cNvSpPr>
            <a:spLocks noGrp="1"/>
          </p:cNvSpPr>
          <p:nvPr>
            <p:ph sz="quarter" idx="3"/>
          </p:nvPr>
        </p:nvSpPr>
        <p:spPr>
          <a:xfrm>
            <a:off x="6197600" y="4114800"/>
            <a:ext cx="50800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7DA9CC57-DD8B-4795-BC29-721B10D7325A}"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21550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16" name="Picture 4" descr="sicurscuola_logo_im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728" y="6263590"/>
            <a:ext cx="434379" cy="18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5"/>
          <p:cNvSpPr txBox="1">
            <a:spLocks noChangeArrowheads="1"/>
          </p:cNvSpPr>
          <p:nvPr userDrawn="1"/>
        </p:nvSpPr>
        <p:spPr bwMode="auto">
          <a:xfrm>
            <a:off x="896106" y="6219209"/>
            <a:ext cx="50701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l" eaLnBrk="1" hangingPunct="1">
              <a:spcBef>
                <a:spcPct val="50000"/>
              </a:spcBef>
              <a:buFontTx/>
              <a:buNone/>
            </a:pPr>
            <a:r>
              <a:rPr lang="it-IT" altLang="it-IT" sz="1200" dirty="0" err="1">
                <a:solidFill>
                  <a:srgbClr val="336699"/>
                </a:solidFill>
                <a:latin typeface="Arial Black" panose="020B0A04020102020204" pitchFamily="34" charset="0"/>
              </a:rPr>
              <a:t>Si</a:t>
            </a:r>
            <a:r>
              <a:rPr lang="it-IT" altLang="it-IT" sz="1200" dirty="0" err="1">
                <a:solidFill>
                  <a:srgbClr val="FF6600"/>
                </a:solidFill>
                <a:latin typeface="Arial Black" panose="020B0A04020102020204" pitchFamily="34" charset="0"/>
              </a:rPr>
              <a:t>R</a:t>
            </a:r>
            <a:r>
              <a:rPr lang="it-IT" altLang="it-IT" sz="1200" dirty="0" err="1">
                <a:solidFill>
                  <a:srgbClr val="336699"/>
                </a:solidFill>
                <a:latin typeface="Arial Black" panose="020B0A04020102020204" pitchFamily="34" charset="0"/>
              </a:rPr>
              <a:t>Ve</a:t>
            </a:r>
            <a:r>
              <a:rPr lang="it-IT" altLang="it-IT" sz="1200" dirty="0" err="1">
                <a:solidFill>
                  <a:srgbClr val="FF6600"/>
                </a:solidFill>
                <a:latin typeface="Arial Black" panose="020B0A04020102020204" pitchFamily="34" charset="0"/>
              </a:rPr>
              <a:t>S</a:t>
            </a:r>
            <a:r>
              <a:rPr lang="it-IT" altLang="it-IT" sz="1200" dirty="0" err="1">
                <a:solidFill>
                  <a:srgbClr val="336699"/>
                </a:solidFill>
                <a:latin typeface="Arial Black" panose="020B0A04020102020204" pitchFamily="34" charset="0"/>
              </a:rPr>
              <a:t>S</a:t>
            </a:r>
            <a:r>
              <a:rPr lang="it-IT" altLang="it-IT" sz="1200" dirty="0">
                <a:solidFill>
                  <a:srgbClr val="336699"/>
                </a:solidFill>
                <a:latin typeface="Arial Black" panose="020B0A04020102020204" pitchFamily="34" charset="0"/>
              </a:rPr>
              <a:t> </a:t>
            </a:r>
            <a:r>
              <a:rPr lang="it-IT" sz="1000" dirty="0">
                <a:latin typeface="Verdana" panose="020B0604030504040204" pitchFamily="34" charset="0"/>
                <a:ea typeface="Verdana" panose="020B0604030504040204" pitchFamily="34" charset="0"/>
                <a:cs typeface="Verdana" panose="020B0604030504040204" pitchFamily="34" charset="0"/>
              </a:rPr>
              <a:t>-  </a:t>
            </a:r>
            <a:r>
              <a:rPr lang="it-IT" sz="1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Sistema di Riferimento Veneto per la Sicurezza nelle Scuole </a:t>
            </a:r>
            <a:endParaRPr lang="it-IT" altLang="it-IT" sz="1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586350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914400" y="609600"/>
            <a:ext cx="10363200" cy="54864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415E0B9-772D-4C40-84DA-B90DE1C93F1C}"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1912297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p:spPr>
        <p:txBody>
          <a:bodyPr/>
          <a:lstStyle/>
          <a:p>
            <a:r>
              <a:rPr lang="it-IT"/>
              <a:t>Fare clic per modificare lo stile del titolo</a:t>
            </a:r>
          </a:p>
        </p:txBody>
      </p:sp>
      <p:sp>
        <p:nvSpPr>
          <p:cNvPr id="3" name="Segnaposto tabella 2"/>
          <p:cNvSpPr>
            <a:spLocks noGrp="1"/>
          </p:cNvSpPr>
          <p:nvPr>
            <p:ph type="tbl" idx="1"/>
          </p:nvPr>
        </p:nvSpPr>
        <p:spPr>
          <a:xfrm>
            <a:off x="914400" y="1981200"/>
            <a:ext cx="10363200" cy="4114800"/>
          </a:xfrm>
        </p:spPr>
        <p:txBody>
          <a:bodyPr/>
          <a:lstStyle/>
          <a:p>
            <a:pPr lvl="0"/>
            <a:endParaRPr lang="it-IT"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B17AECF-EC9C-41D5-89A5-130B12839FB8}"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013976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clipArtAndTx" preserve="1">
  <p:cSld name="Titolo, ClipArt e testo">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p:spPr>
        <p:txBody>
          <a:bodyPr/>
          <a:lstStyle/>
          <a:p>
            <a:r>
              <a:rPr lang="it-IT"/>
              <a:t>Fare clic per modificare lo stile del titolo</a:t>
            </a:r>
          </a:p>
        </p:txBody>
      </p:sp>
      <p:sp>
        <p:nvSpPr>
          <p:cNvPr id="3" name="Segnaposto immagine online 2"/>
          <p:cNvSpPr>
            <a:spLocks noGrp="1"/>
          </p:cNvSpPr>
          <p:nvPr>
            <p:ph type="clipArt" sz="half" idx="1"/>
          </p:nvPr>
        </p:nvSpPr>
        <p:spPr>
          <a:xfrm>
            <a:off x="914400" y="1981200"/>
            <a:ext cx="5080000" cy="4114800"/>
          </a:xfrm>
        </p:spPr>
        <p:txBody>
          <a:bodyPr/>
          <a:lstStyle/>
          <a:p>
            <a:pPr lvl="0"/>
            <a:endParaRPr lang="it-IT" noProof="0"/>
          </a:p>
        </p:txBody>
      </p:sp>
      <p:sp>
        <p:nvSpPr>
          <p:cNvPr id="4" name="Segnaposto testo 3"/>
          <p:cNvSpPr>
            <a:spLocks noGrp="1"/>
          </p:cNvSpPr>
          <p:nvPr>
            <p:ph type="body" sz="half" idx="2"/>
          </p:nvPr>
        </p:nvSpPr>
        <p:spPr>
          <a:xfrm>
            <a:off x="61976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90D42D-1EF6-4B7B-BB71-467C15E8F62A}"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573235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561959C-7B5D-4920-BF61-C0C017E3B953}" type="datetimeFigureOut">
              <a:rPr lang="it-IT" smtClean="0"/>
              <a:pPr/>
              <a:t>14/09/2020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7845B2D-F763-416A-960D-8442ACFDC265}" type="slidenum">
              <a:rPr lang="it-IT" smtClean="0"/>
              <a:pPr/>
              <a:t>‹N›</a:t>
            </a:fld>
            <a:endParaRPr lang="it-IT"/>
          </a:p>
        </p:txBody>
      </p:sp>
    </p:spTree>
    <p:extLst>
      <p:ext uri="{BB962C8B-B14F-4D97-AF65-F5344CB8AC3E}">
        <p14:creationId xmlns:p14="http://schemas.microsoft.com/office/powerpoint/2010/main" val="1097663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pic>
        <p:nvPicPr>
          <p:cNvPr id="6" name="Immagine 5"/>
          <p:cNvPicPr>
            <a:picLocks noChangeAspect="1"/>
          </p:cNvPicPr>
          <p:nvPr userDrawn="1"/>
        </p:nvPicPr>
        <p:blipFill>
          <a:blip r:embed="rId2"/>
          <a:stretch>
            <a:fillRect/>
          </a:stretch>
        </p:blipFill>
        <p:spPr>
          <a:xfrm>
            <a:off x="368140" y="607373"/>
            <a:ext cx="3716977" cy="1866900"/>
          </a:xfrm>
          <a:prstGeom prst="rect">
            <a:avLst/>
          </a:prstGeom>
        </p:spPr>
      </p:pic>
      <p:sp>
        <p:nvSpPr>
          <p:cNvPr id="7" name="Text Box 17"/>
          <p:cNvSpPr txBox="1">
            <a:spLocks noChangeArrowheads="1"/>
          </p:cNvSpPr>
          <p:nvPr userDrawn="1"/>
        </p:nvSpPr>
        <p:spPr bwMode="auto">
          <a:xfrm>
            <a:off x="3" y="2846916"/>
            <a:ext cx="458152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CORSO DI FORMAZIONE</a:t>
            </a:r>
          </a:p>
          <a:p>
            <a:pPr algn="ctr">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 PER</a:t>
            </a:r>
          </a:p>
          <a:p>
            <a:pPr algn="ctr">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RESPONSABILI </a:t>
            </a:r>
          </a:p>
          <a:p>
            <a:pPr algn="ctr">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E ADDETTI SPP</a:t>
            </a:r>
          </a:p>
          <a:p>
            <a:pPr>
              <a:lnSpc>
                <a:spcPct val="90000"/>
              </a:lnSpc>
              <a:spcBef>
                <a:spcPct val="0"/>
              </a:spcBef>
              <a:buFontTx/>
              <a:buNone/>
            </a:pPr>
            <a:endParaRPr lang="it-IT" altLang="it-IT" sz="1800" b="1" dirty="0">
              <a:solidFill>
                <a:srgbClr val="FF6600"/>
              </a:solidFill>
              <a:latin typeface="Verdana" panose="020B0604030504040204" pitchFamily="34" charset="0"/>
              <a:ea typeface="Verdana" panose="020B0604030504040204" pitchFamily="34" charset="0"/>
              <a:cs typeface="Verdana" panose="020B0604030504040204" pitchFamily="34" charset="0"/>
            </a:endParaRPr>
          </a:p>
          <a:p>
            <a:pPr algn="ctr">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Ai sensi dell’art. 32 del </a:t>
            </a:r>
            <a:r>
              <a:rPr lang="it-IT" altLang="it-IT" sz="1400" dirty="0" err="1">
                <a:solidFill>
                  <a:srgbClr val="FF6600"/>
                </a:solidFill>
                <a:latin typeface="Verdana" panose="020B0604030504040204" pitchFamily="34" charset="0"/>
                <a:ea typeface="Verdana" panose="020B0604030504040204" pitchFamily="34" charset="0"/>
                <a:cs typeface="Verdana" panose="020B0604030504040204" pitchFamily="34" charset="0"/>
              </a:rPr>
              <a:t>Dlgs</a:t>
            </a: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 81/2008</a:t>
            </a:r>
          </a:p>
          <a:p>
            <a:pPr algn="ctr">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e Accordi Stato regioni del</a:t>
            </a:r>
          </a:p>
          <a:p>
            <a:pPr algn="ctr">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21/12/2011 e 7/7/2016 </a:t>
            </a:r>
          </a:p>
        </p:txBody>
      </p:sp>
      <p:sp>
        <p:nvSpPr>
          <p:cNvPr id="8" name="CasellaDiTesto 7"/>
          <p:cNvSpPr txBox="1"/>
          <p:nvPr userDrawn="1"/>
        </p:nvSpPr>
        <p:spPr>
          <a:xfrm>
            <a:off x="6969569" y="607376"/>
            <a:ext cx="4787007" cy="5386090"/>
          </a:xfrm>
          <a:prstGeom prst="rect">
            <a:avLst/>
          </a:prstGeom>
          <a:solidFill>
            <a:schemeClr val="accent1">
              <a:lumMod val="60000"/>
              <a:lumOff val="40000"/>
            </a:schemeClr>
          </a:solidFill>
        </p:spPr>
        <p:txBody>
          <a:bodyPr wrap="square" rtlCol="0">
            <a:spAutoFit/>
          </a:bodyPr>
          <a:lstStyle/>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r>
              <a:rPr lang="it-IT" sz="36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MODULO A</a:t>
            </a:r>
          </a:p>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r>
              <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UNITA’ DIDATTICA: A 1 2</a:t>
            </a:r>
          </a:p>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r>
              <a:rPr lang="it-IT" sz="28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L’APPROCCIO ALLA PREVENZIONE NEL </a:t>
            </a:r>
            <a:r>
              <a:rPr lang="it-IT" sz="2800" b="1" dirty="0" err="1">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D.lvo</a:t>
            </a:r>
            <a:r>
              <a:rPr lang="it-IT" sz="28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 81/2008</a:t>
            </a:r>
          </a:p>
          <a:p>
            <a:endParaRPr lang="it-IT" sz="28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endParaRPr lang="it-IT" sz="28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86385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16" name="Picture 4" descr="sicurscuola_logo_im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729" y="6263590"/>
            <a:ext cx="434379" cy="18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5"/>
          <p:cNvSpPr txBox="1">
            <a:spLocks noChangeArrowheads="1"/>
          </p:cNvSpPr>
          <p:nvPr userDrawn="1"/>
        </p:nvSpPr>
        <p:spPr bwMode="auto">
          <a:xfrm>
            <a:off x="896108" y="6219211"/>
            <a:ext cx="50701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it-IT" altLang="it-IT" sz="1200" dirty="0" err="1">
                <a:solidFill>
                  <a:srgbClr val="336699"/>
                </a:solidFill>
                <a:latin typeface="Arial Black" panose="020B0A04020102020204" pitchFamily="34" charset="0"/>
              </a:rPr>
              <a:t>Si</a:t>
            </a:r>
            <a:r>
              <a:rPr lang="it-IT" altLang="it-IT" sz="1200" dirty="0" err="1">
                <a:solidFill>
                  <a:srgbClr val="FF6600"/>
                </a:solidFill>
                <a:latin typeface="Arial Black" panose="020B0A04020102020204" pitchFamily="34" charset="0"/>
              </a:rPr>
              <a:t>R</a:t>
            </a:r>
            <a:r>
              <a:rPr lang="it-IT" altLang="it-IT" sz="1200" dirty="0" err="1">
                <a:solidFill>
                  <a:srgbClr val="336699"/>
                </a:solidFill>
                <a:latin typeface="Arial Black" panose="020B0A04020102020204" pitchFamily="34" charset="0"/>
              </a:rPr>
              <a:t>Ve</a:t>
            </a:r>
            <a:r>
              <a:rPr lang="it-IT" altLang="it-IT" sz="1200" dirty="0" err="1">
                <a:solidFill>
                  <a:srgbClr val="FF6600"/>
                </a:solidFill>
                <a:latin typeface="Arial Black" panose="020B0A04020102020204" pitchFamily="34" charset="0"/>
              </a:rPr>
              <a:t>S</a:t>
            </a:r>
            <a:r>
              <a:rPr lang="it-IT" altLang="it-IT" sz="1200" dirty="0" err="1">
                <a:solidFill>
                  <a:srgbClr val="336699"/>
                </a:solidFill>
                <a:latin typeface="Arial Black" panose="020B0A04020102020204" pitchFamily="34" charset="0"/>
              </a:rPr>
              <a:t>S</a:t>
            </a:r>
            <a:r>
              <a:rPr lang="it-IT" altLang="it-IT" sz="1200" dirty="0">
                <a:solidFill>
                  <a:srgbClr val="336699"/>
                </a:solidFill>
                <a:latin typeface="Arial Black" panose="020B0A04020102020204" pitchFamily="34" charset="0"/>
              </a:rPr>
              <a:t> </a:t>
            </a:r>
            <a:r>
              <a:rPr lang="it-IT" sz="10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it-IT" sz="10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Sistema di Riferimento Veneto per la Sicurezza nelle Scuole </a:t>
            </a:r>
            <a:endParaRPr lang="it-IT" altLang="it-IT" sz="10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73332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561959C-7B5D-4920-BF61-C0C017E3B953}" type="datetimeFigureOut">
              <a:rPr lang="it-IT" smtClean="0">
                <a:solidFill>
                  <a:prstClr val="black">
                    <a:tint val="75000"/>
                  </a:prstClr>
                </a:solidFill>
              </a:rPr>
              <a:pPr/>
              <a:t>14/09/2020</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37845B2D-F763-416A-960D-8442ACFDC265}"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569336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FD1543-1037-4107-B034-94BB6D0CBDC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33155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65577B6-0F31-4577-80FE-013023743FF5}"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639678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5"/>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1" y="4589470"/>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BFF978D-ECB5-4080-9B73-B97B2193155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816182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theme" Target="../theme/theme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1959C-7B5D-4920-BF61-C0C017E3B953}" type="datetimeFigureOut">
              <a:rPr lang="it-IT" smtClean="0"/>
              <a:pPr/>
              <a:t>14/09/2020</a:t>
            </a:fld>
            <a:endParaRPr lang="it-IT"/>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845B2D-F763-416A-960D-8442ACFDC265}" type="slidenum">
              <a:rPr lang="it-IT" smtClean="0"/>
              <a:pPr/>
              <a:t>‹N›</a:t>
            </a:fld>
            <a:endParaRPr lang="it-IT"/>
          </a:p>
        </p:txBody>
      </p:sp>
    </p:spTree>
    <p:extLst>
      <p:ext uri="{BB962C8B-B14F-4D97-AF65-F5344CB8AC3E}">
        <p14:creationId xmlns:p14="http://schemas.microsoft.com/office/powerpoint/2010/main" val="1086668795"/>
      </p:ext>
    </p:extLst>
  </p:cSld>
  <p:clrMap bg1="lt1" tx1="dk1" bg2="lt2" tx2="dk2" accent1="accent1" accent2="accent2" accent3="accent3" accent4="accent4" accent5="accent5" accent6="accent6" hlink="hlink" folHlink="folHlink"/>
  <p:sldLayoutIdLst>
    <p:sldLayoutId id="2147483660" r:id="rId1"/>
    <p:sldLayoutId id="2147483655" r:id="rId2"/>
    <p:sldLayoutId id="214748365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1959C-7B5D-4920-BF61-C0C017E3B953}" type="datetimeFigureOut">
              <a:rPr lang="it-IT" smtClean="0">
                <a:solidFill>
                  <a:prstClr val="black">
                    <a:tint val="75000"/>
                  </a:prstClr>
                </a:solidFill>
              </a:rPr>
              <a:pPr/>
              <a:t>14/09/2020</a:t>
            </a:fld>
            <a:endParaRPr lang="it-IT">
              <a:solidFill>
                <a:prstClr val="black">
                  <a:tint val="75000"/>
                </a:prstClr>
              </a:solidFill>
            </a:endParaRPr>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845B2D-F763-416A-960D-8442ACFDC265}"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65649109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 dello schema</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fontAlgn="base">
              <a:spcBef>
                <a:spcPct val="0"/>
              </a:spcBef>
              <a:spcAft>
                <a:spcPct val="0"/>
              </a:spcAft>
              <a:defRPr/>
            </a:pPr>
            <a:endParaRPr lang="it-IT" altLang="it-IT">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fontAlgn="base">
              <a:spcBef>
                <a:spcPct val="0"/>
              </a:spcBef>
              <a:spcAft>
                <a:spcPct val="0"/>
              </a:spcAft>
              <a:defRPr/>
            </a:pPr>
            <a:endParaRPr lang="it-IT" altLang="it-IT">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0E43E103-138F-4884-8A3C-FD08261C7361}" type="slidenum">
              <a:rPr lang="it-IT" altLang="it-IT">
                <a:solidFill>
                  <a:srgbClr val="000000"/>
                </a:solidFill>
              </a:rPr>
              <a:pPr fontAlgn="base">
                <a:spcBef>
                  <a:spcPct val="0"/>
                </a:spcBef>
                <a:spcAft>
                  <a:spcPct val="0"/>
                </a:spcAft>
                <a:defRPr/>
              </a:pPr>
              <a:t>‹N›</a:t>
            </a:fld>
            <a:endParaRPr lang="it-IT" altLang="it-IT">
              <a:solidFill>
                <a:srgbClr val="000000"/>
              </a:solidFill>
            </a:endParaRPr>
          </a:p>
        </p:txBody>
      </p:sp>
      <p:pic>
        <p:nvPicPr>
          <p:cNvPr id="7" name="Picture 4" descr="sicurscuola_logo_im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615637" y="6263590"/>
            <a:ext cx="579171" cy="18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5"/>
          <p:cNvSpPr txBox="1">
            <a:spLocks noChangeArrowheads="1"/>
          </p:cNvSpPr>
          <p:nvPr userDrawn="1"/>
        </p:nvSpPr>
        <p:spPr bwMode="auto">
          <a:xfrm>
            <a:off x="1194807" y="6219210"/>
            <a:ext cx="676017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50000"/>
              </a:spcBef>
              <a:spcAft>
                <a:spcPct val="0"/>
              </a:spcAft>
              <a:buFontTx/>
              <a:buNone/>
            </a:pPr>
            <a:r>
              <a:rPr lang="it-IT" altLang="it-IT" sz="1200" dirty="0" err="1">
                <a:solidFill>
                  <a:srgbClr val="336699"/>
                </a:solidFill>
                <a:latin typeface="Arial Black" panose="020B0A04020102020204" pitchFamily="34" charset="0"/>
              </a:rPr>
              <a:t>Si</a:t>
            </a:r>
            <a:r>
              <a:rPr lang="it-IT" altLang="it-IT" sz="1200" dirty="0" err="1">
                <a:solidFill>
                  <a:srgbClr val="FF6600"/>
                </a:solidFill>
                <a:latin typeface="Arial Black" panose="020B0A04020102020204" pitchFamily="34" charset="0"/>
              </a:rPr>
              <a:t>R</a:t>
            </a:r>
            <a:r>
              <a:rPr lang="it-IT" altLang="it-IT" sz="1200" dirty="0" err="1">
                <a:solidFill>
                  <a:srgbClr val="336699"/>
                </a:solidFill>
                <a:latin typeface="Arial Black" panose="020B0A04020102020204" pitchFamily="34" charset="0"/>
              </a:rPr>
              <a:t>Ve</a:t>
            </a:r>
            <a:r>
              <a:rPr lang="it-IT" altLang="it-IT" sz="1200" dirty="0" err="1">
                <a:solidFill>
                  <a:srgbClr val="FF6600"/>
                </a:solidFill>
                <a:latin typeface="Arial Black" panose="020B0A04020102020204" pitchFamily="34" charset="0"/>
              </a:rPr>
              <a:t>S</a:t>
            </a:r>
            <a:r>
              <a:rPr lang="it-IT" altLang="it-IT" sz="1200" dirty="0" err="1">
                <a:solidFill>
                  <a:srgbClr val="336699"/>
                </a:solidFill>
                <a:latin typeface="Arial Black" panose="020B0A04020102020204" pitchFamily="34" charset="0"/>
              </a:rPr>
              <a:t>S</a:t>
            </a:r>
            <a:r>
              <a:rPr lang="it-IT" altLang="it-IT" sz="1200" dirty="0">
                <a:solidFill>
                  <a:srgbClr val="336699"/>
                </a:solidFill>
                <a:latin typeface="Arial Black" panose="020B0A04020102020204" pitchFamily="34" charset="0"/>
              </a:rPr>
              <a:t> </a:t>
            </a:r>
            <a:r>
              <a:rPr lang="it-IT" sz="1000"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it-IT" sz="1000" dirty="0">
                <a:solidFill>
                  <a:srgbClr val="00CC99">
                    <a:lumMod val="50000"/>
                  </a:srgbClr>
                </a:solidFill>
                <a:latin typeface="Verdana" panose="020B0604030504040204" pitchFamily="34" charset="0"/>
                <a:ea typeface="Verdana" panose="020B0604030504040204" pitchFamily="34" charset="0"/>
                <a:cs typeface="Verdana" panose="020B0604030504040204" pitchFamily="34" charset="0"/>
              </a:rPr>
              <a:t>Sistema di Riferimento Veneto per la Sicurezza nelle Scuole </a:t>
            </a:r>
            <a:endParaRPr lang="it-IT" altLang="it-IT" sz="1000" dirty="0">
              <a:solidFill>
                <a:srgbClr val="00CC99">
                  <a:lumMod val="50000"/>
                </a:srgb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2571315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Circolare%20Primo%20soccorso%20Ministero%20Salute%205%20giugno%202020.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Circolare%20Primo%20soccorso%20Ministero%20Salute%205%20giugno%202020.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Circolare%20Primo%20soccorso%20Ministero%20Salute%205%20giugno%202020.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3"/>
          <a:stretch>
            <a:fillRect/>
          </a:stretch>
        </p:blipFill>
        <p:spPr>
          <a:xfrm>
            <a:off x="368138" y="607373"/>
            <a:ext cx="3716977" cy="1866900"/>
          </a:xfrm>
          <a:prstGeom prst="rect">
            <a:avLst/>
          </a:prstGeom>
        </p:spPr>
      </p:pic>
      <p:sp>
        <p:nvSpPr>
          <p:cNvPr id="5" name="CasellaDiTesto 4"/>
          <p:cNvSpPr txBox="1"/>
          <p:nvPr/>
        </p:nvSpPr>
        <p:spPr>
          <a:xfrm>
            <a:off x="4673601" y="1505396"/>
            <a:ext cx="7034674" cy="3847207"/>
          </a:xfrm>
          <a:prstGeom prst="rect">
            <a:avLst/>
          </a:prstGeom>
          <a:solidFill>
            <a:schemeClr val="accent1">
              <a:lumMod val="60000"/>
              <a:lumOff val="40000"/>
            </a:schemeClr>
          </a:solidFill>
        </p:spPr>
        <p:txBody>
          <a:bodyPr wrap="square" rtlCol="0">
            <a:spAutoFit/>
          </a:bodyPr>
          <a:lstStyle/>
          <a:p>
            <a:pPr algn="ctr"/>
            <a:endParaRPr lang="it-IT" sz="2800" b="1" dirty="0">
              <a:solidFill>
                <a:srgbClr val="FF0000"/>
              </a:solidFill>
              <a:latin typeface="Cambria" panose="02040503050406030204" pitchFamily="18" charset="0"/>
              <a:ea typeface="Cambria" panose="02040503050406030204" pitchFamily="18" charset="0"/>
              <a:cs typeface="Verdana" panose="020B0604030504040204" pitchFamily="34" charset="0"/>
            </a:endParaRPr>
          </a:p>
          <a:p>
            <a:pPr algn="ctr"/>
            <a:r>
              <a:rPr lang="it-IT" sz="2800" b="1" dirty="0">
                <a:solidFill>
                  <a:srgbClr val="FF0000"/>
                </a:solidFill>
                <a:latin typeface="Cambria" panose="02040503050406030204" pitchFamily="18" charset="0"/>
                <a:ea typeface="Cambria" panose="02040503050406030204" pitchFamily="18" charset="0"/>
                <a:cs typeface="Verdana" panose="020B0604030504040204" pitchFamily="34" charset="0"/>
              </a:rPr>
              <a:t>MISURE </a:t>
            </a:r>
          </a:p>
          <a:p>
            <a:pPr algn="ctr"/>
            <a:r>
              <a:rPr lang="it-IT" sz="2800" b="1" dirty="0">
                <a:solidFill>
                  <a:srgbClr val="FF0000"/>
                </a:solidFill>
                <a:latin typeface="Cambria" panose="02040503050406030204" pitchFamily="18" charset="0"/>
                <a:ea typeface="Cambria" panose="02040503050406030204" pitchFamily="18" charset="0"/>
                <a:cs typeface="Verdana" panose="020B0604030504040204" pitchFamily="34" charset="0"/>
              </a:rPr>
              <a:t>DI PREVENZIONE E PROTEZIONE             PER IL CONTENIMENTO DELLA DIFFUSIONE DEL COVID-19</a:t>
            </a:r>
          </a:p>
          <a:p>
            <a:pPr algn="ctr"/>
            <a:endParaRPr lang="it-IT" sz="1400" b="1" dirty="0">
              <a:solidFill>
                <a:srgbClr val="FF0000"/>
              </a:solidFill>
              <a:latin typeface="Cambria" panose="02040503050406030204" pitchFamily="18" charset="0"/>
              <a:ea typeface="Cambria" panose="02040503050406030204" pitchFamily="18" charset="0"/>
              <a:cs typeface="Verdana" panose="020B0604030504040204" pitchFamily="34" charset="0"/>
            </a:endParaRPr>
          </a:p>
          <a:p>
            <a:pPr algn="ctr"/>
            <a:r>
              <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a:t>
            </a:r>
          </a:p>
          <a:p>
            <a:pPr algn="ctr"/>
            <a:endParaRPr lang="it-IT" sz="14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pPr algn="ctr"/>
            <a:r>
              <a:rPr lang="it-IT" sz="2400" b="1" dirty="0">
                <a:latin typeface="Cambria" panose="02040503050406030204" pitchFamily="18" charset="0"/>
                <a:ea typeface="Cambria" panose="02040503050406030204" pitchFamily="18" charset="0"/>
                <a:cs typeface="Verdana" panose="020B0604030504040204" pitchFamily="34" charset="0"/>
              </a:rPr>
              <a:t>Interventi di Primo Soccorso</a:t>
            </a:r>
          </a:p>
          <a:p>
            <a:pPr marL="342900" indent="-342900">
              <a:buFontTx/>
              <a:buChar char="-"/>
            </a:pPr>
            <a:endParaRPr lang="it-IT" sz="2400" b="1"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1200791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1290320" y="1064736"/>
            <a:ext cx="10546080" cy="3816429"/>
          </a:xfrm>
          <a:prstGeom prst="rect">
            <a:avLst/>
          </a:prstGeom>
          <a:noFill/>
        </p:spPr>
        <p:txBody>
          <a:bodyPr wrap="square">
            <a:spAutoFit/>
          </a:bodyPr>
          <a:lstStyle/>
          <a:p>
            <a:pPr marL="285750" indent="-285750">
              <a:buFont typeface="Wingdings" panose="05000000000000000000" pitchFamily="2" charset="2"/>
              <a:buChar char="§"/>
            </a:pPr>
            <a:r>
              <a:rPr lang="it-IT" sz="2200" dirty="0">
                <a:solidFill>
                  <a:srgbClr val="000000"/>
                </a:solidFill>
                <a:latin typeface="Cambria" panose="02040503050406030204" pitchFamily="18" charset="0"/>
                <a:ea typeface="Cambria" panose="02040503050406030204" pitchFamily="18" charset="0"/>
              </a:rPr>
              <a:t>Far indossare una mascherina chirurgica all’alunno se ha un’età superiore ai 6 anni e se la tollera </a:t>
            </a:r>
          </a:p>
          <a:p>
            <a:pPr marL="285750" indent="-285750">
              <a:buFont typeface="Wingdings" panose="05000000000000000000" pitchFamily="2" charset="2"/>
              <a:buChar char="§"/>
            </a:pPr>
            <a:r>
              <a:rPr lang="it-IT" sz="2200" b="1" i="0" u="none" strike="noStrike" baseline="0" dirty="0">
                <a:solidFill>
                  <a:srgbClr val="FF0000"/>
                </a:solidFill>
                <a:latin typeface="Cambria" panose="02040503050406030204" pitchFamily="18" charset="0"/>
                <a:ea typeface="Cambria" panose="02040503050406030204" pitchFamily="18" charset="0"/>
              </a:rPr>
              <a:t>Dovrà essere dotato di mascherina chirurgica chiunque entri in contatto con il caso sospetto</a:t>
            </a:r>
            <a:r>
              <a:rPr lang="it-IT" sz="2200" b="0" i="0" u="none" strike="noStrike" baseline="0" dirty="0">
                <a:solidFill>
                  <a:srgbClr val="000000"/>
                </a:solidFill>
                <a:latin typeface="Cambria" panose="02040503050406030204" pitchFamily="18" charset="0"/>
                <a:ea typeface="Cambria" panose="02040503050406030204" pitchFamily="18" charset="0"/>
              </a:rPr>
              <a:t>, compresi i genitori o i tutori legali che si recano in Istituto per condurlo presso la propria abitazione. </a:t>
            </a:r>
          </a:p>
          <a:p>
            <a:pPr marL="285750" indent="-285750">
              <a:buFont typeface="Wingdings" panose="05000000000000000000" pitchFamily="2" charset="2"/>
              <a:buChar char="§"/>
            </a:pPr>
            <a:r>
              <a:rPr lang="it-IT" sz="2200" b="0" i="0" u="none" strike="noStrike" baseline="0" dirty="0">
                <a:solidFill>
                  <a:srgbClr val="000000"/>
                </a:solidFill>
                <a:latin typeface="Cambria" panose="02040503050406030204" pitchFamily="18" charset="0"/>
                <a:ea typeface="Cambria" panose="02040503050406030204" pitchFamily="18" charset="0"/>
              </a:rPr>
              <a:t>Fare rispettare, in assenza di mascherina, l’etichetta respiratoria (tossire e starnutire direttamente su di un fazzoletto di carta o nella piega del gomito). Questi fazzoletti dovranno essere riposti dallo stesso alunno, se possibile, ponendoli dentro un sacchetto chiuso. </a:t>
            </a:r>
          </a:p>
          <a:p>
            <a:pPr marL="285750" indent="-285750">
              <a:buFont typeface="Wingdings" panose="05000000000000000000" pitchFamily="2" charset="2"/>
              <a:buChar char="§"/>
            </a:pPr>
            <a:r>
              <a:rPr lang="it-IT" sz="2200" b="0" i="0" u="none" strike="noStrike" baseline="0" dirty="0">
                <a:solidFill>
                  <a:srgbClr val="000000"/>
                </a:solidFill>
                <a:latin typeface="Cambria" panose="02040503050406030204" pitchFamily="18" charset="0"/>
                <a:ea typeface="Cambria" panose="02040503050406030204" pitchFamily="18" charset="0"/>
              </a:rPr>
              <a:t>Pulire e disinfettare le superfici della stanza o area di isolamento dopo che l’alunno sintomatico è tornato a casa. </a:t>
            </a:r>
            <a:endParaRPr lang="it-IT"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10710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1290320" y="1064736"/>
            <a:ext cx="10546080" cy="4192943"/>
          </a:xfrm>
          <a:prstGeom prst="rect">
            <a:avLst/>
          </a:prstGeom>
          <a:noFill/>
        </p:spPr>
        <p:txBody>
          <a:bodyPr wrap="square">
            <a:spAutoFit/>
          </a:bodyPr>
          <a:lstStyle/>
          <a:p>
            <a:pPr>
              <a:lnSpc>
                <a:spcPct val="107000"/>
              </a:lnSpc>
              <a:spcAft>
                <a:spcPts val="800"/>
              </a:spcAft>
            </a:pP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L’attuale pandemia da </a:t>
            </a:r>
            <a:r>
              <a:rPr lang="it-IT" sz="2800" dirty="0">
                <a:latin typeface="Arial" panose="020B0604020202020204" pitchFamily="34" charset="0"/>
                <a:ea typeface="Times New Roman" panose="02020603050405020304" pitchFamily="18" charset="0"/>
                <a:cs typeface="Times New Roman" panose="02020603050405020304" pitchFamily="18" charset="0"/>
              </a:rPr>
              <a:t>SARS-CoV-2</a:t>
            </a:r>
            <a:r>
              <a:rPr lang="it-IT" sz="2800" dirty="0">
                <a:solidFill>
                  <a:srgbClr val="0000FF"/>
                </a:solidFill>
                <a:latin typeface="Arial" panose="020B0604020202020204" pitchFamily="34" charset="0"/>
                <a:ea typeface="Times New Roman" panose="02020603050405020304" pitchFamily="18" charset="0"/>
                <a:cs typeface="Times New Roman" panose="02020603050405020304" pitchFamily="18" charset="0"/>
              </a:rPr>
              <a:t> </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ha </a:t>
            </a:r>
            <a:r>
              <a:rPr lang="it-IT" sz="2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innalzato il livello di pericolosità per tutti i soccorritori</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(laici e sanitari) a causa della possibilità di contagio tramite la produzione di </a:t>
            </a:r>
            <a:r>
              <a:rPr lang="it-IT" sz="2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droplets</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e aerosol durante le manovre di rianimazione cardiorespiratoria.</a:t>
            </a:r>
          </a:p>
          <a:p>
            <a:pPr>
              <a:lnSpc>
                <a:spcPct val="107000"/>
              </a:lnSpc>
              <a:spcAft>
                <a:spcPts val="800"/>
              </a:spcAft>
            </a:pPr>
            <a:endParaRPr lang="it-IT" sz="1400" dirty="0">
              <a:solidFill>
                <a:srgbClr val="222222"/>
              </a:solidFill>
              <a:latin typeface="Cambria" panose="02040503050406030204" pitchFamily="18" charset="0"/>
              <a:ea typeface="Cambria" panose="02040503050406030204" pitchFamily="18" charset="0"/>
              <a:cs typeface="Times New Roman" panose="02020603050405020304" pitchFamily="18" charset="0"/>
            </a:endParaRPr>
          </a:p>
          <a:p>
            <a:pPr>
              <a:lnSpc>
                <a:spcPct val="107000"/>
              </a:lnSpc>
              <a:spcAft>
                <a:spcPts val="800"/>
              </a:spcAft>
            </a:pPr>
            <a:r>
              <a:rPr lang="it-IT" sz="2800"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L’OMS, infatti, “ha considerato tali manovre salvavita - pure se indispensabili e da effettuare senza indugio - come altamente a </a:t>
            </a:r>
            <a:r>
              <a:rPr lang="it-IT" sz="2800" b="1"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rischio di contaminazione virale</a:t>
            </a:r>
            <a:r>
              <a:rPr lang="it-IT" sz="2800"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 per tutti i soccorritori e in quanto tali da effettuare con specifiche precauzioni”.</a:t>
            </a:r>
            <a:endParaRPr lang="it-IT" sz="2800" u="sng"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4551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1290320" y="1064736"/>
            <a:ext cx="10546080" cy="3859903"/>
          </a:xfrm>
          <a:prstGeom prst="rect">
            <a:avLst/>
          </a:prstGeom>
          <a:noFill/>
        </p:spPr>
        <p:txBody>
          <a:bodyPr wrap="square">
            <a:spAutoFit/>
          </a:bodyPr>
          <a:lstStyle/>
          <a:p>
            <a:pPr>
              <a:lnSpc>
                <a:spcPct val="107000"/>
              </a:lnSpc>
              <a:spcAft>
                <a:spcPts val="800"/>
              </a:spcAft>
            </a:pPr>
            <a:r>
              <a:rPr lang="it-IT" sz="28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P</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er tale motivo è stato necessario “apportare delle modifiche ad interim ai </a:t>
            </a:r>
            <a:r>
              <a:rPr lang="it-IT" sz="2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protocolli di rianimazione</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(BLS-D: Basic Life Support and </a:t>
            </a:r>
            <a:r>
              <a:rPr lang="it-IT" sz="2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Defibrillation</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universalmente riconosciuti”.</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Ad affermarlo è una recente circolare del Ministero della Salute, la </a:t>
            </a:r>
            <a:r>
              <a:rPr lang="it-IT" sz="2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Circolare del 5 giugno 2020</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 </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che ha in oggetto “</a:t>
            </a:r>
            <a:r>
              <a:rPr lang="it-IT" sz="2800" b="1" i="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Indicazioni emergenziali per il contenimento del contagio da SARS-CoV-2 nelle operazioni di primo soccorso e per la formazione in sicurezza dei soccorritori</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0081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1290320" y="1064736"/>
            <a:ext cx="10546080" cy="3859903"/>
          </a:xfrm>
          <a:prstGeom prst="rect">
            <a:avLst/>
          </a:prstGeom>
          <a:noFill/>
        </p:spPr>
        <p:txBody>
          <a:bodyPr wrap="square">
            <a:spAutoFit/>
          </a:bodyPr>
          <a:lstStyle/>
          <a:p>
            <a:pPr>
              <a:lnSpc>
                <a:spcPct val="107000"/>
              </a:lnSpc>
              <a:spcAft>
                <a:spcPts val="800"/>
              </a:spcAft>
            </a:pPr>
            <a:r>
              <a:rPr lang="it-IT" sz="28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P</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er tale motivo è stato necessario “apportare delle modifiche ad interim ai </a:t>
            </a:r>
            <a:r>
              <a:rPr lang="it-IT" sz="2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protocolli di rianimazione</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(BLS-D: Basic Life Support and </a:t>
            </a:r>
            <a:r>
              <a:rPr lang="it-IT" sz="2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Defibrillation</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universalmente riconosciuti”.</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Ad affermarlo è una recente circolare del Ministero della Salute, la </a:t>
            </a:r>
            <a:r>
              <a:rPr lang="it-IT" sz="28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Circolare del 5 giugno 2020</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hlinkClick r:id="rId2" action="ppaction://hlinkfile"/>
              </a:rPr>
              <a:t> </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che ha in oggetto “</a:t>
            </a:r>
            <a:r>
              <a:rPr lang="it-IT" sz="2800" b="1" i="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Indicazioni emergenziali per il contenimento del contagio da SARS-CoV-2 nelle operazioni di primo soccorso e per la formazione in sicurezza dei soccorritori</a:t>
            </a:r>
            <a:r>
              <a:rPr lang="it-IT" sz="2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7480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1290320" y="1064736"/>
            <a:ext cx="10546080" cy="3859903"/>
          </a:xfrm>
          <a:prstGeom prst="rect">
            <a:avLst/>
          </a:prstGeom>
          <a:noFill/>
        </p:spPr>
        <p:txBody>
          <a:bodyPr wrap="square">
            <a:spAutoFit/>
          </a:bodyPr>
          <a:lstStyle/>
          <a:p>
            <a:pPr>
              <a:lnSpc>
                <a:spcPct val="107000"/>
              </a:lnSpc>
              <a:spcAft>
                <a:spcPts val="800"/>
              </a:spcAft>
            </a:pPr>
            <a:r>
              <a:rPr lang="it-IT" sz="2800" dirty="0">
                <a:solidFill>
                  <a:srgbClr val="222222"/>
                </a:solidFill>
                <a:latin typeface="Cambria" panose="02040503050406030204" pitchFamily="18" charset="0"/>
                <a:ea typeface="Cambria" panose="02040503050406030204" pitchFamily="18" charset="0"/>
                <a:cs typeface="Times New Roman" panose="02020603050405020304" pitchFamily="18" charset="0"/>
              </a:rPr>
              <a:t>P</a:t>
            </a:r>
            <a:r>
              <a:rPr lang="it-IT" sz="2800"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er tale motivo è stato necessario “apportare delle modifiche ad interim ai </a:t>
            </a:r>
            <a:r>
              <a:rPr lang="it-IT" sz="2800" b="1"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protocolli di rianimazione</a:t>
            </a:r>
            <a:r>
              <a:rPr lang="it-IT" sz="2800"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 (BLS-D: Basic Life Support and </a:t>
            </a:r>
            <a:r>
              <a:rPr lang="it-IT" sz="2800" dirty="0" err="1">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Defibrillation</a:t>
            </a:r>
            <a:r>
              <a:rPr lang="it-IT" sz="2800"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 universalmente riconosciuti”.</a:t>
            </a:r>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07000"/>
              </a:lnSpc>
              <a:spcAft>
                <a:spcPts val="800"/>
              </a:spcAft>
            </a:pPr>
            <a:r>
              <a:rPr lang="it-IT" sz="2800"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 Il tema è stato oggetto di una circolare del Ministero della Salute, la </a:t>
            </a:r>
            <a:r>
              <a:rPr lang="it-IT" sz="2800" b="1"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hlinkClick r:id="rId2" action="ppaction://hlinkfile"/>
              </a:rPr>
              <a:t>Circolare del 5 giugno 2020</a:t>
            </a:r>
            <a:r>
              <a:rPr lang="it-IT" sz="2800"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hlinkClick r:id="rId2" action="ppaction://hlinkfile"/>
              </a:rPr>
              <a:t> </a:t>
            </a:r>
            <a:r>
              <a:rPr lang="it-IT" sz="2800"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che ha in oggetto “</a:t>
            </a:r>
            <a:r>
              <a:rPr lang="it-IT" sz="2800" b="1" i="1"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Indicazioni emergenziali per il contenimento del contagio da SARS-CoV-2 nelle operazioni di primo soccorso e per la formazione in sicurezza dei soccorritori</a:t>
            </a:r>
            <a:r>
              <a:rPr lang="it-IT" sz="2800" dirty="0">
                <a:solidFill>
                  <a:srgbClr val="222222"/>
                </a:solidFill>
                <a:effectLst/>
                <a:latin typeface="Cambria" panose="02040503050406030204" pitchFamily="18" charset="0"/>
                <a:ea typeface="Cambria" panose="02040503050406030204" pitchFamily="18" charset="0"/>
                <a:cs typeface="Times New Roman" panose="02020603050405020304" pitchFamily="18" charset="0"/>
              </a:rPr>
              <a:t>”.</a:t>
            </a:r>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154495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914400" y="865333"/>
            <a:ext cx="10525760" cy="4832092"/>
          </a:xfrm>
          <a:prstGeom prst="rect">
            <a:avLst/>
          </a:prstGeom>
          <a:noFill/>
        </p:spPr>
        <p:txBody>
          <a:bodyPr wrap="square">
            <a:spAutoFit/>
          </a:bodyPr>
          <a:lstStyle/>
          <a:p>
            <a:r>
              <a:rPr lang="it-IT" sz="2800" dirty="0">
                <a:effectLst/>
                <a:latin typeface="Cambria" panose="02040503050406030204" pitchFamily="18" charset="0"/>
                <a:ea typeface="Cambria" panose="02040503050406030204" pitchFamily="18" charset="0"/>
                <a:cs typeface="Times New Roman" panose="02020603050405020304" pitchFamily="18" charset="0"/>
              </a:rPr>
              <a:t>In tale circolare vengono affrontati gli aspetti relativi alle modifiche da apportare agli interventi di PS e alla formazione dei soccorritori.</a:t>
            </a:r>
          </a:p>
          <a:p>
            <a:r>
              <a:rPr lang="it-IT" sz="2800" dirty="0">
                <a:latin typeface="Cambria" panose="02040503050406030204" pitchFamily="18" charset="0"/>
                <a:ea typeface="Cambria" panose="02040503050406030204" pitchFamily="18" charset="0"/>
                <a:cs typeface="Times New Roman" panose="02020603050405020304" pitchFamily="18" charset="0"/>
              </a:rPr>
              <a:t>In caso di soccorso per un infortunio o malore i soccorritori:</a:t>
            </a:r>
          </a:p>
          <a:p>
            <a:pPr marL="457200" indent="-457200">
              <a:buFont typeface="Arial" panose="020B0604020202020204" pitchFamily="34" charset="0"/>
              <a:buChar char="•"/>
            </a:pPr>
            <a:r>
              <a:rPr lang="it-IT" sz="2800" dirty="0">
                <a:latin typeface="Cambria" panose="02040503050406030204" pitchFamily="18" charset="0"/>
                <a:ea typeface="Cambria" panose="02040503050406030204" pitchFamily="18" charset="0"/>
                <a:cs typeface="Times New Roman" panose="02020603050405020304" pitchFamily="18" charset="0"/>
              </a:rPr>
              <a:t>p</a:t>
            </a:r>
            <a:r>
              <a:rPr lang="it-IT" sz="2800" dirty="0">
                <a:effectLst/>
                <a:latin typeface="Cambria" panose="02040503050406030204" pitchFamily="18" charset="0"/>
                <a:ea typeface="Cambria" panose="02040503050406030204" pitchFamily="18" charset="0"/>
                <a:cs typeface="Times New Roman" panose="02020603050405020304" pitchFamily="18" charset="0"/>
              </a:rPr>
              <a:t>relevano cassetta di PS </a:t>
            </a:r>
            <a:r>
              <a:rPr lang="it-IT" sz="2800" dirty="0">
                <a:latin typeface="Cambria" panose="02040503050406030204" pitchFamily="18" charset="0"/>
                <a:ea typeface="Cambria" panose="02040503050406030204" pitchFamily="18" charset="0"/>
                <a:cs typeface="Times New Roman" panose="02020603050405020304" pitchFamily="18" charset="0"/>
              </a:rPr>
              <a:t>,</a:t>
            </a:r>
            <a:r>
              <a:rPr lang="it-IT" sz="2800" dirty="0">
                <a:effectLst/>
                <a:latin typeface="Cambria" panose="02040503050406030204" pitchFamily="18" charset="0"/>
                <a:ea typeface="Cambria" panose="02040503050406030204" pitchFamily="18" charset="0"/>
                <a:cs typeface="Times New Roman" panose="02020603050405020304" pitchFamily="18" charset="0"/>
              </a:rPr>
              <a:t> eventualmente DAE, DPI</a:t>
            </a:r>
          </a:p>
          <a:p>
            <a:pPr marL="457200" indent="-457200">
              <a:buFont typeface="Arial" panose="020B0604020202020204" pitchFamily="34" charset="0"/>
              <a:buChar char="•"/>
            </a:pPr>
            <a:r>
              <a:rPr lang="it-IT" sz="2800" dirty="0">
                <a:latin typeface="Cambria" panose="02040503050406030204" pitchFamily="18" charset="0"/>
                <a:ea typeface="Cambria" panose="02040503050406030204" pitchFamily="18" charset="0"/>
                <a:cs typeface="Times New Roman" panose="02020603050405020304" pitchFamily="18" charset="0"/>
              </a:rPr>
              <a:t>indossano i DPI secondo quanto detto prima</a:t>
            </a:r>
          </a:p>
          <a:p>
            <a:pPr marL="457200" indent="-457200">
              <a:buFont typeface="Arial" panose="020B0604020202020204" pitchFamily="34" charset="0"/>
              <a:buChar char="•"/>
            </a:pPr>
            <a:r>
              <a:rPr lang="it-IT" sz="2800" dirty="0">
                <a:latin typeface="Cambria" panose="02040503050406030204" pitchFamily="18" charset="0"/>
                <a:ea typeface="Cambria" panose="02040503050406030204" pitchFamily="18" charset="0"/>
                <a:cs typeface="Times New Roman" panose="02020603050405020304" pitchFamily="18" charset="0"/>
              </a:rPr>
              <a:t>s</a:t>
            </a:r>
            <a:r>
              <a:rPr lang="it-IT" sz="2800" dirty="0">
                <a:effectLst/>
                <a:latin typeface="Cambria" panose="02040503050406030204" pitchFamily="18" charset="0"/>
                <a:ea typeface="Cambria" panose="02040503050406030204" pitchFamily="18" charset="0"/>
                <a:cs typeface="Times New Roman" panose="02020603050405020304" pitchFamily="18" charset="0"/>
              </a:rPr>
              <a:t>i avvicinano all’infortunato e valutano lo stato di coscienza scuotendo la vittima nella parte inferiore del corpo (non pi</a:t>
            </a:r>
            <a:r>
              <a:rPr lang="it-IT" sz="2800" dirty="0">
                <a:latin typeface="Cambria" panose="02040503050406030204" pitchFamily="18" charset="0"/>
                <a:ea typeface="Cambria" panose="02040503050406030204" pitchFamily="18" charset="0"/>
                <a:cs typeface="Times New Roman" panose="02020603050405020304" pitchFamily="18" charset="0"/>
              </a:rPr>
              <a:t>ù dalle spalle)</a:t>
            </a:r>
          </a:p>
          <a:p>
            <a:pPr marL="457200" indent="-457200">
              <a:buFont typeface="Arial" panose="020B0604020202020204" pitchFamily="34" charset="0"/>
              <a:buChar char="•"/>
            </a:pPr>
            <a:r>
              <a:rPr lang="it-IT" sz="2800" dirty="0" err="1">
                <a:effectLst/>
                <a:latin typeface="Cambria" panose="02040503050406030204" pitchFamily="18" charset="0"/>
                <a:ea typeface="Cambria" panose="02040503050406030204" pitchFamily="18" charset="0"/>
                <a:cs typeface="Times New Roman" panose="02020603050405020304" pitchFamily="18" charset="0"/>
              </a:rPr>
              <a:t>iperestendono</a:t>
            </a:r>
            <a:r>
              <a:rPr lang="it-IT" sz="2800" dirty="0">
                <a:effectLst/>
                <a:latin typeface="Cambria" panose="02040503050406030204" pitchFamily="18" charset="0"/>
                <a:ea typeface="Cambria" panose="02040503050406030204" pitchFamily="18" charset="0"/>
                <a:cs typeface="Times New Roman" panose="02020603050405020304" pitchFamily="18" charset="0"/>
              </a:rPr>
              <a:t> il capo e </a:t>
            </a:r>
            <a:r>
              <a:rPr lang="it-IT" sz="2800" dirty="0">
                <a:latin typeface="Cambria" panose="02040503050406030204" pitchFamily="18" charset="0"/>
                <a:ea typeface="Cambria" panose="02040503050406030204" pitchFamily="18" charset="0"/>
                <a:cs typeface="Times New Roman" panose="02020603050405020304" pitchFamily="18" charset="0"/>
              </a:rPr>
              <a:t>valutano il respiro </a:t>
            </a:r>
            <a:r>
              <a:rPr lang="it-IT" sz="28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esclusivamente</a:t>
            </a:r>
            <a:r>
              <a:rPr lang="it-IT" sz="2800" dirty="0">
                <a:latin typeface="Cambria" panose="02040503050406030204" pitchFamily="18" charset="0"/>
                <a:ea typeface="Cambria" panose="02040503050406030204" pitchFamily="18" charset="0"/>
                <a:cs typeface="Times New Roman" panose="02020603050405020304" pitchFamily="18" charset="0"/>
              </a:rPr>
              <a:t> guardando il torace della vittima alla ricerca di attività respiratoria </a:t>
            </a:r>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376490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640080" y="741887"/>
            <a:ext cx="10911840" cy="4518288"/>
          </a:xfrm>
          <a:prstGeom prst="rect">
            <a:avLst/>
          </a:prstGeom>
          <a:noFill/>
        </p:spPr>
        <p:txBody>
          <a:bodyPr wrap="square">
            <a:spAutoFit/>
          </a:bodyPr>
          <a:lstStyle/>
          <a:p>
            <a:pPr marL="457200" indent="-457200">
              <a:buFont typeface="Arial" panose="020B0604020202020204" pitchFamily="34" charset="0"/>
              <a:buChar char="•"/>
            </a:pPr>
            <a:r>
              <a:rPr lang="it-IT" sz="2800" dirty="0">
                <a:effectLst/>
                <a:latin typeface="Cambria" panose="02040503050406030204" pitchFamily="18" charset="0"/>
                <a:ea typeface="Cambria" panose="02040503050406030204" pitchFamily="18" charset="0"/>
                <a:cs typeface="Times New Roman" panose="02020603050405020304" pitchFamily="18" charset="0"/>
              </a:rPr>
              <a:t>attivano il 112/118 secondo le procedure stabilite e seguono le istruzioni impartite dall’operatore</a:t>
            </a:r>
          </a:p>
          <a:p>
            <a:pPr marL="457200" indent="-457200">
              <a:buFont typeface="Arial" panose="020B0604020202020204" pitchFamily="34" charset="0"/>
              <a:buChar char="•"/>
            </a:pPr>
            <a:r>
              <a:rPr lang="it-IT" sz="2800" dirty="0">
                <a:effectLst/>
                <a:latin typeface="Cambria" panose="02040503050406030204" pitchFamily="18" charset="0"/>
                <a:ea typeface="Cambria" panose="02040503050406030204" pitchFamily="18" charset="0"/>
                <a:cs typeface="Times New Roman" panose="02020603050405020304" pitchFamily="18" charset="0"/>
              </a:rPr>
              <a:t> se la vittima è coscient</a:t>
            </a:r>
            <a:r>
              <a:rPr lang="it-IT" sz="2800" dirty="0">
                <a:latin typeface="Cambria" panose="02040503050406030204" pitchFamily="18" charset="0"/>
                <a:ea typeface="Cambria" panose="02040503050406030204" pitchFamily="18" charset="0"/>
                <a:cs typeface="Times New Roman" panose="02020603050405020304" pitchFamily="18" charset="0"/>
              </a:rPr>
              <a:t>e e respira, prestano soccorso cercando di:</a:t>
            </a:r>
          </a:p>
          <a:p>
            <a:r>
              <a:rPr lang="it-IT" sz="2800" dirty="0">
                <a:latin typeface="Cambria" panose="02040503050406030204" pitchFamily="18" charset="0"/>
                <a:ea typeface="Cambria" panose="02040503050406030204" pitchFamily="18" charset="0"/>
                <a:cs typeface="Times New Roman" panose="02020603050405020304" pitchFamily="18" charset="0"/>
              </a:rPr>
              <a:t>       - mantenere la distanza di sicurezza maggiore possibile tra le    </a:t>
            </a:r>
          </a:p>
          <a:p>
            <a:r>
              <a:rPr lang="it-IT" sz="2800" dirty="0">
                <a:latin typeface="Cambria" panose="02040503050406030204" pitchFamily="18" charset="0"/>
                <a:ea typeface="Cambria" panose="02040503050406030204" pitchFamily="18" charset="0"/>
                <a:cs typeface="Times New Roman" panose="02020603050405020304" pitchFamily="18" charset="0"/>
              </a:rPr>
              <a:t>          rispettive vie respiratorie</a:t>
            </a:r>
          </a:p>
          <a:p>
            <a:pPr>
              <a:lnSpc>
                <a:spcPct val="107000"/>
              </a:lnSpc>
            </a:pPr>
            <a:r>
              <a:rPr lang="it-IT" sz="2800" dirty="0">
                <a:latin typeface="Cambria" panose="02040503050406030204" pitchFamily="18" charset="0"/>
                <a:ea typeface="Cambria" panose="02040503050406030204" pitchFamily="18" charset="0"/>
                <a:cs typeface="Times New Roman" panose="02020603050405020304" pitchFamily="18" charset="0"/>
              </a:rPr>
              <a:t>       - un soccorritore (sporco) presterà assistenza all’infortunato e un </a:t>
            </a:r>
          </a:p>
          <a:p>
            <a:pPr>
              <a:lnSpc>
                <a:spcPct val="107000"/>
              </a:lnSpc>
            </a:pPr>
            <a:r>
              <a:rPr lang="it-IT" sz="2800" dirty="0">
                <a:latin typeface="Cambria" panose="02040503050406030204" pitchFamily="18" charset="0"/>
                <a:ea typeface="Cambria" panose="02040503050406030204" pitchFamily="18" charset="0"/>
                <a:cs typeface="Times New Roman" panose="02020603050405020304" pitchFamily="18" charset="0"/>
              </a:rPr>
              <a:t>          soccorritore (pulito), dotato anche lui di doppi guanti, passerà i </a:t>
            </a:r>
          </a:p>
          <a:p>
            <a:pPr>
              <a:lnSpc>
                <a:spcPct val="107000"/>
              </a:lnSpc>
            </a:pPr>
            <a:r>
              <a:rPr lang="it-IT" sz="2800" dirty="0">
                <a:latin typeface="Cambria" panose="02040503050406030204" pitchFamily="18" charset="0"/>
                <a:ea typeface="Cambria" panose="02040503050406030204" pitchFamily="18" charset="0"/>
                <a:cs typeface="Times New Roman" panose="02020603050405020304" pitchFamily="18" charset="0"/>
              </a:rPr>
              <a:t>          materiali necessari per il soccorso, possibilmente senza mai </a:t>
            </a:r>
          </a:p>
          <a:p>
            <a:pPr>
              <a:lnSpc>
                <a:spcPct val="107000"/>
              </a:lnSpc>
            </a:pPr>
            <a:r>
              <a:rPr lang="it-IT" sz="2800" dirty="0">
                <a:latin typeface="Cambria" panose="02040503050406030204" pitchFamily="18" charset="0"/>
                <a:ea typeface="Cambria" panose="02040503050406030204" pitchFamily="18" charset="0"/>
                <a:cs typeface="Times New Roman" panose="02020603050405020304" pitchFamily="18" charset="0"/>
              </a:rPr>
              <a:t>          entrare in contatto con la persona da soccorrere</a:t>
            </a:r>
          </a:p>
          <a:p>
            <a:pPr>
              <a:lnSpc>
                <a:spcPct val="107000"/>
              </a:lnSpc>
            </a:pPr>
            <a:r>
              <a:rPr lang="it-IT" sz="2800" dirty="0">
                <a:latin typeface="Cambria" panose="02040503050406030204" pitchFamily="18" charset="0"/>
                <a:ea typeface="Cambria" panose="02040503050406030204" pitchFamily="18" charset="0"/>
                <a:cs typeface="Times New Roman" panose="02020603050405020304" pitchFamily="18" charset="0"/>
              </a:rPr>
              <a:t>           </a:t>
            </a:r>
          </a:p>
        </p:txBody>
      </p:sp>
    </p:spTree>
    <p:extLst>
      <p:ext uri="{BB962C8B-B14F-4D97-AF65-F5344CB8AC3E}">
        <p14:creationId xmlns:p14="http://schemas.microsoft.com/office/powerpoint/2010/main" val="2998654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640080" y="304106"/>
            <a:ext cx="10779760" cy="5388911"/>
          </a:xfrm>
          <a:prstGeom prst="rect">
            <a:avLst/>
          </a:prstGeom>
          <a:noFill/>
        </p:spPr>
        <p:txBody>
          <a:bodyPr wrap="square">
            <a:spAutoFit/>
          </a:bodyPr>
          <a:lstStyle/>
          <a:p>
            <a:pPr marL="457200" indent="-457200">
              <a:lnSpc>
                <a:spcPct val="107000"/>
              </a:lnSpc>
              <a:buFont typeface="Arial" panose="020B0604020202020204" pitchFamily="34" charset="0"/>
              <a:buChar char="•"/>
            </a:pPr>
            <a:r>
              <a:rPr lang="it-IT" sz="2800" dirty="0">
                <a:latin typeface="Cambria" panose="02040503050406030204" pitchFamily="18" charset="0"/>
                <a:ea typeface="Cambria" panose="02040503050406030204" pitchFamily="18" charset="0"/>
                <a:cs typeface="Times New Roman" panose="02020603050405020304" pitchFamily="18" charset="0"/>
              </a:rPr>
              <a:t>se la vittima non è cosciente e non respira o non respira normalmente iniziare le compressioni toraciche senza ventilazione</a:t>
            </a:r>
          </a:p>
          <a:p>
            <a:pPr marL="457200" indent="-457200">
              <a:lnSpc>
                <a:spcPct val="107000"/>
              </a:lnSpc>
              <a:buFont typeface="Arial" panose="020B0604020202020204" pitchFamily="34" charset="0"/>
              <a:buChar char="•"/>
            </a:pPr>
            <a:r>
              <a:rPr lang="it-IT" sz="2800" dirty="0">
                <a:latin typeface="Cambria" panose="02040503050406030204" pitchFamily="18" charset="0"/>
                <a:ea typeface="Cambria" panose="02040503050406030204" pitchFamily="18" charset="0"/>
                <a:cs typeface="Times New Roman" panose="02020603050405020304" pitchFamily="18" charset="0"/>
              </a:rPr>
              <a:t>se è disponibile un DAE seguire la procedura standard</a:t>
            </a:r>
          </a:p>
          <a:p>
            <a:pPr marL="457200" indent="-457200">
              <a:lnSpc>
                <a:spcPct val="107000"/>
              </a:lnSpc>
              <a:buFont typeface="Arial" panose="020B0604020202020204" pitchFamily="34" charset="0"/>
              <a:buChar char="•"/>
            </a:pPr>
            <a:r>
              <a:rPr lang="it-IT" sz="2800" dirty="0">
                <a:latin typeface="Cambria" panose="02040503050406030204" pitchFamily="18" charset="0"/>
                <a:ea typeface="Cambria" panose="02040503050406030204" pitchFamily="18" charset="0"/>
                <a:cs typeface="Times New Roman" panose="02020603050405020304" pitchFamily="18" charset="0"/>
              </a:rPr>
              <a:t>Continuare la rianimazione cardiopolmonare (RCP) con le sole compressioni e seguire le indicazioni del Dae fiano all’arrivo dei soccorritori.</a:t>
            </a:r>
          </a:p>
          <a:p>
            <a:pPr marL="457200" indent="-457200">
              <a:lnSpc>
                <a:spcPct val="107000"/>
              </a:lnSpc>
              <a:buFont typeface="Arial" panose="020B0604020202020204" pitchFamily="34" charset="0"/>
              <a:buChar char="•"/>
            </a:pPr>
            <a:r>
              <a:rPr lang="it-IT" sz="2800" dirty="0">
                <a:latin typeface="Cambria" panose="02040503050406030204" pitchFamily="18" charset="0"/>
                <a:ea typeface="Cambria" panose="02040503050406030204" pitchFamily="18" charset="0"/>
                <a:cs typeface="Times New Roman" panose="02020603050405020304" pitchFamily="18" charset="0"/>
              </a:rPr>
              <a:t>Al termine del soccorso seguire le indicazioni date prima</a:t>
            </a:r>
          </a:p>
          <a:p>
            <a:pPr algn="ctr">
              <a:lnSpc>
                <a:spcPct val="107000"/>
              </a:lnSpc>
            </a:pPr>
            <a:endParaRPr lang="it-IT" sz="2000" b="1" dirty="0">
              <a:solidFill>
                <a:srgbClr val="00B050"/>
              </a:solidFill>
              <a:latin typeface="Cambria" panose="02040503050406030204" pitchFamily="18" charset="0"/>
              <a:ea typeface="Cambria" panose="02040503050406030204" pitchFamily="18" charset="0"/>
              <a:cs typeface="Times New Roman" panose="02020603050405020304" pitchFamily="18" charset="0"/>
            </a:endParaRPr>
          </a:p>
          <a:p>
            <a:pPr algn="ctr">
              <a:lnSpc>
                <a:spcPct val="107000"/>
              </a:lnSpc>
            </a:pPr>
            <a:r>
              <a:rPr lang="it-IT" sz="3200" b="1" dirty="0">
                <a:solidFill>
                  <a:srgbClr val="00B050"/>
                </a:solidFill>
                <a:latin typeface="Cambria" panose="02040503050406030204" pitchFamily="18" charset="0"/>
                <a:ea typeface="Cambria" panose="02040503050406030204" pitchFamily="18" charset="0"/>
                <a:cs typeface="Times New Roman" panose="02020603050405020304" pitchFamily="18" charset="0"/>
              </a:rPr>
              <a:t>L’uso tempestivo del defibrillatore aumenta le probabilità di sopravvivenza </a:t>
            </a:r>
          </a:p>
          <a:p>
            <a:pPr algn="ctr">
              <a:lnSpc>
                <a:spcPct val="107000"/>
              </a:lnSpc>
            </a:pPr>
            <a:r>
              <a:rPr lang="it-IT" sz="3200" b="1" dirty="0">
                <a:solidFill>
                  <a:srgbClr val="00B050"/>
                </a:solidFill>
                <a:latin typeface="Cambria" panose="02040503050406030204" pitchFamily="18" charset="0"/>
                <a:ea typeface="Cambria" panose="02040503050406030204" pitchFamily="18" charset="0"/>
                <a:cs typeface="Times New Roman" panose="02020603050405020304" pitchFamily="18" charset="0"/>
              </a:rPr>
              <a:t>e non AUMENTA il rischio di infezione!</a:t>
            </a:r>
            <a:r>
              <a:rPr lang="it-IT" sz="2800" dirty="0">
                <a:latin typeface="Cambria" panose="02040503050406030204" pitchFamily="18" charset="0"/>
                <a:ea typeface="Cambria" panose="02040503050406030204" pitchFamily="18" charset="0"/>
                <a:cs typeface="Times New Roman" panose="02020603050405020304" pitchFamily="18" charset="0"/>
              </a:rPr>
              <a:t>          </a:t>
            </a:r>
          </a:p>
        </p:txBody>
      </p:sp>
    </p:spTree>
    <p:extLst>
      <p:ext uri="{BB962C8B-B14F-4D97-AF65-F5344CB8AC3E}">
        <p14:creationId xmlns:p14="http://schemas.microsoft.com/office/powerpoint/2010/main" val="3462728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C193340-B57A-4E04-94FD-26ABD320EA37}"/>
              </a:ext>
            </a:extLst>
          </p:cNvPr>
          <p:cNvSpPr txBox="1"/>
          <p:nvPr/>
        </p:nvSpPr>
        <p:spPr>
          <a:xfrm>
            <a:off x="393842" y="849365"/>
            <a:ext cx="11411165" cy="523220"/>
          </a:xfrm>
          <a:prstGeom prst="rect">
            <a:avLst/>
          </a:prstGeom>
          <a:noFill/>
        </p:spPr>
        <p:txBody>
          <a:bodyPr wrap="square">
            <a:spAutoFit/>
          </a:bodyPr>
          <a:lstStyle/>
          <a:p>
            <a:pPr algn="ctr"/>
            <a:r>
              <a:rPr lang="it-IT" sz="2800" b="1" dirty="0">
                <a:solidFill>
                  <a:srgbClr val="333333"/>
                </a:solidFill>
                <a:latin typeface="Cambria" panose="02040503050406030204" pitchFamily="18" charset="0"/>
                <a:ea typeface="Cambria" panose="02040503050406030204" pitchFamily="18" charset="0"/>
              </a:rPr>
              <a:t>INTERVENTI DI PRIMO SOCCORSO AI TEMPI DEL COVID-19</a:t>
            </a:r>
            <a:endParaRPr lang="it-IT" sz="3600" b="1" i="0" dirty="0">
              <a:solidFill>
                <a:srgbClr val="333333"/>
              </a:solidFill>
              <a:effectLst/>
              <a:latin typeface="Cambria" panose="02040503050406030204" pitchFamily="18" charset="0"/>
              <a:ea typeface="Cambria" panose="02040503050406030204" pitchFamily="18" charset="0"/>
            </a:endParaRPr>
          </a:p>
        </p:txBody>
      </p:sp>
      <p:pic>
        <p:nvPicPr>
          <p:cNvPr id="3074" name="Picture 2" descr="Corso COVID19 e Primo Soccorso: procedure da adottare in azienda">
            <a:extLst>
              <a:ext uri="{FF2B5EF4-FFF2-40B4-BE49-F238E27FC236}">
                <a16:creationId xmlns:a16="http://schemas.microsoft.com/office/drawing/2014/main" id="{A8F0278C-81BC-4579-9791-CA426A1DEB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460" y="1943734"/>
            <a:ext cx="5805932" cy="329882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Arresto cardiaco, il primo soccorso in tempo di Covid-19">
            <a:extLst>
              <a:ext uri="{FF2B5EF4-FFF2-40B4-BE49-F238E27FC236}">
                <a16:creationId xmlns:a16="http://schemas.microsoft.com/office/drawing/2014/main" id="{60374372-0999-4ABE-A40B-1C35380222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5020" y="2428396"/>
            <a:ext cx="3380491" cy="2509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537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4401205"/>
          </a:xfrm>
          <a:prstGeom prst="rect">
            <a:avLst/>
          </a:prstGeom>
          <a:noFill/>
        </p:spPr>
        <p:txBody>
          <a:bodyPr wrap="square">
            <a:spAutoFit/>
          </a:bodyPr>
          <a:lstStyle/>
          <a:p>
            <a:r>
              <a:rPr lang="it-IT" sz="2800" dirty="0">
                <a:effectLst/>
                <a:latin typeface="Cambria" panose="02040503050406030204" pitchFamily="18" charset="0"/>
                <a:ea typeface="Cambria" panose="02040503050406030204" pitchFamily="18" charset="0"/>
                <a:cs typeface="Times New Roman" panose="02020603050405020304" pitchFamily="18" charset="0"/>
              </a:rPr>
              <a:t>Nel contesto dei protocolli e delle misure preventive definite per impedire (o limitare) la diffusione dell’infezione da Covid-19 sul luogo di lavoro, deve essere preso in considerazione il rischio legato ad eventuali interventi di primo soccorso da parte degli addetti preposti. </a:t>
            </a: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a:p>
            <a:r>
              <a:rPr lang="it-IT" sz="2800" dirty="0">
                <a:latin typeface="Cambria" panose="02040503050406030204" pitchFamily="18" charset="0"/>
                <a:ea typeface="Cambria" panose="02040503050406030204" pitchFamily="18" charset="0"/>
                <a:cs typeface="Times New Roman" panose="02020603050405020304" pitchFamily="18" charset="0"/>
              </a:rPr>
              <a:t>Infatti per la natura stessa dell’azione nella fase di soccorso dell’addetto P.S., non è sempre possibile garantire il mantenimento di una distanza superiore al metro. </a:t>
            </a: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694063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4401205"/>
          </a:xfrm>
          <a:prstGeom prst="rect">
            <a:avLst/>
          </a:prstGeom>
          <a:noFill/>
        </p:spPr>
        <p:txBody>
          <a:bodyPr wrap="square">
            <a:spAutoFit/>
          </a:bodyPr>
          <a:lstStyle/>
          <a:p>
            <a:r>
              <a:rPr lang="it-IT" sz="2800" dirty="0">
                <a:effectLst/>
                <a:latin typeface="Cambria" panose="02040503050406030204" pitchFamily="18" charset="0"/>
                <a:ea typeface="Cambria" panose="02040503050406030204" pitchFamily="18" charset="0"/>
                <a:cs typeface="Times New Roman" panose="02020603050405020304" pitchFamily="18" charset="0"/>
              </a:rPr>
              <a:t>Per tale ragione e limitatamente alla durata del periodo di emergenza sanitaria, è consigliabile adottare delle specifiche procedure straordinarie di cui informare gli addetti Primo Soccorso in caso di emergenza sanitaria a causa di infortunio o malore (non Covid-19).</a:t>
            </a:r>
          </a:p>
          <a:p>
            <a:r>
              <a:rPr lang="it-IT" sz="2800" dirty="0">
                <a:effectLst/>
                <a:latin typeface="Cambria" panose="02040503050406030204" pitchFamily="18" charset="0"/>
                <a:ea typeface="Cambria" panose="02040503050406030204" pitchFamily="18" charset="0"/>
                <a:cs typeface="Times New Roman" panose="02020603050405020304" pitchFamily="18" charset="0"/>
              </a:rPr>
              <a:t> </a:t>
            </a:r>
          </a:p>
          <a:p>
            <a:r>
              <a:rPr lang="it-IT" sz="2800" dirty="0">
                <a:effectLst/>
                <a:latin typeface="Cambria" panose="02040503050406030204" pitchFamily="18" charset="0"/>
                <a:ea typeface="Cambria" panose="02040503050406030204" pitchFamily="18" charset="0"/>
                <a:cs typeface="Times New Roman" panose="02020603050405020304" pitchFamily="18" charset="0"/>
              </a:rPr>
              <a:t>Tutta la squadra dovrà attivarsi e seguire le note procedure per allertare i soccorsi esterni, rendere disponibile il materiale di primo soccorso (cassetta ed eventuale DAE) e mettere in sicurezza l’area interessata. </a:t>
            </a:r>
          </a:p>
        </p:txBody>
      </p:sp>
    </p:spTree>
    <p:extLst>
      <p:ext uri="{BB962C8B-B14F-4D97-AF65-F5344CB8AC3E}">
        <p14:creationId xmlns:p14="http://schemas.microsoft.com/office/powerpoint/2010/main" val="2343308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1143000" y="620246"/>
            <a:ext cx="9636760" cy="5262979"/>
          </a:xfrm>
          <a:prstGeom prst="rect">
            <a:avLst/>
          </a:prstGeom>
          <a:noFill/>
        </p:spPr>
        <p:txBody>
          <a:bodyPr wrap="square">
            <a:spAutoFit/>
          </a:bodyPr>
          <a:lstStyle/>
          <a:p>
            <a:pPr algn="l"/>
            <a:r>
              <a:rPr lang="it-IT" sz="2800" b="0" i="0" u="none" strike="noStrike" baseline="0" dirty="0">
                <a:solidFill>
                  <a:srgbClr val="000000"/>
                </a:solidFill>
                <a:latin typeface="Cambria" panose="02040503050406030204" pitchFamily="18" charset="0"/>
                <a:ea typeface="Cambria" panose="02040503050406030204" pitchFamily="18" charset="0"/>
              </a:rPr>
              <a:t>Nel caso in cui una persona presente nella scuola sviluppi febbre e/o sintomi di infezione respiratoria quali la tosse, bisogna proceder al suo immediato isolamento, in un locale dedicato.</a:t>
            </a:r>
          </a:p>
          <a:p>
            <a:pPr algn="l"/>
            <a:r>
              <a:rPr lang="it-IT" sz="2800" b="0" i="0" u="none" strike="noStrike" baseline="0" dirty="0">
                <a:solidFill>
                  <a:srgbClr val="000000"/>
                </a:solidFill>
                <a:latin typeface="Cambria" panose="02040503050406030204" pitchFamily="18" charset="0"/>
                <a:ea typeface="Cambria" panose="02040503050406030204" pitchFamily="18" charset="0"/>
              </a:rPr>
              <a:t>Per effettuare l’intervento, l’</a:t>
            </a:r>
            <a:r>
              <a:rPr lang="it-IT" sz="2800" dirty="0">
                <a:solidFill>
                  <a:srgbClr val="000000"/>
                </a:solidFill>
                <a:latin typeface="Cambria" panose="02040503050406030204" pitchFamily="18" charset="0"/>
                <a:ea typeface="Cambria" panose="02040503050406030204" pitchFamily="18" charset="0"/>
              </a:rPr>
              <a:t>addetto al Primo Soccorso deve:</a:t>
            </a:r>
            <a:endParaRPr lang="it-IT" sz="2800" b="0" i="0" u="none" strike="noStrike" baseline="0" dirty="0">
              <a:solidFill>
                <a:srgbClr val="000000"/>
              </a:solidFill>
              <a:latin typeface="Cambria" panose="02040503050406030204" pitchFamily="18" charset="0"/>
              <a:ea typeface="Cambria" panose="02040503050406030204" pitchFamily="18" charset="0"/>
            </a:endParaRPr>
          </a:p>
          <a:p>
            <a:pPr marL="457200" indent="-457200" algn="l">
              <a:buFont typeface="Wingdings" panose="05000000000000000000" pitchFamily="2" charset="2"/>
              <a:buChar char="§"/>
            </a:pPr>
            <a:r>
              <a:rPr lang="it-IT" sz="2800" dirty="0">
                <a:solidFill>
                  <a:srgbClr val="000000"/>
                </a:solidFill>
                <a:latin typeface="Cambria" panose="02040503050406030204" pitchFamily="18" charset="0"/>
                <a:ea typeface="Cambria" panose="02040503050406030204" pitchFamily="18" charset="0"/>
              </a:rPr>
              <a:t>igienizzarsi in modo accurato le mani</a:t>
            </a:r>
          </a:p>
          <a:p>
            <a:pPr marL="457200" indent="-457200" algn="l">
              <a:buFont typeface="Wingdings" panose="05000000000000000000" pitchFamily="2" charset="2"/>
              <a:buChar char="§"/>
            </a:pPr>
            <a:r>
              <a:rPr lang="it-IT" sz="2800" dirty="0">
                <a:solidFill>
                  <a:srgbClr val="000000"/>
                </a:solidFill>
                <a:latin typeface="Cambria" panose="02040503050406030204" pitchFamily="18" charset="0"/>
                <a:ea typeface="Cambria" panose="02040503050406030204" pitchFamily="18" charset="0"/>
              </a:rPr>
              <a:t>indossare i guanti (meglio un doppio paio) </a:t>
            </a:r>
          </a:p>
          <a:p>
            <a:pPr marL="457200" indent="-457200" algn="l">
              <a:buFont typeface="Wingdings" panose="05000000000000000000" pitchFamily="2" charset="2"/>
              <a:buChar char="§"/>
            </a:pPr>
            <a:r>
              <a:rPr lang="it-IT" sz="2800" dirty="0">
                <a:solidFill>
                  <a:srgbClr val="000000"/>
                </a:solidFill>
                <a:latin typeface="Cambria" panose="02040503050406030204" pitchFamily="18" charset="0"/>
                <a:ea typeface="Cambria" panose="02040503050406030204" pitchFamily="18" charset="0"/>
              </a:rPr>
              <a:t>indossare una mascherina chirurgica (fortemente consigliata una mascherina almeno del tipo FFP2 senza valvola.</a:t>
            </a:r>
          </a:p>
          <a:p>
            <a:pPr marL="457200" indent="-457200" algn="l">
              <a:buFont typeface="Wingdings" panose="05000000000000000000" pitchFamily="2" charset="2"/>
              <a:buChar char="§"/>
            </a:pPr>
            <a:r>
              <a:rPr lang="it-IT" sz="2800" dirty="0">
                <a:solidFill>
                  <a:srgbClr val="000000"/>
                </a:solidFill>
                <a:latin typeface="Cambria" panose="02040503050406030204" pitchFamily="18" charset="0"/>
                <a:ea typeface="Cambria" panose="02040503050406030204" pitchFamily="18" charset="0"/>
              </a:rPr>
              <a:t>valutare la necessità di usare occhiali o visiera protettiva in relazione al tipo di soccorso da prestare</a:t>
            </a:r>
          </a:p>
        </p:txBody>
      </p:sp>
    </p:spTree>
    <p:extLst>
      <p:ext uri="{BB962C8B-B14F-4D97-AF65-F5344CB8AC3E}">
        <p14:creationId xmlns:p14="http://schemas.microsoft.com/office/powerpoint/2010/main" val="210067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982980" y="1022728"/>
            <a:ext cx="10368280" cy="3970318"/>
          </a:xfrm>
          <a:prstGeom prst="rect">
            <a:avLst/>
          </a:prstGeom>
          <a:noFill/>
        </p:spPr>
        <p:txBody>
          <a:bodyPr wrap="square">
            <a:spAutoFit/>
          </a:bodyPr>
          <a:lstStyle/>
          <a:p>
            <a:pPr algn="l"/>
            <a:r>
              <a:rPr lang="it-IT" sz="2800" b="0" i="0" u="none" strike="noStrike" baseline="0" dirty="0">
                <a:solidFill>
                  <a:srgbClr val="000000"/>
                </a:solidFill>
                <a:latin typeface="Cambria" panose="02040503050406030204" pitchFamily="18" charset="0"/>
                <a:ea typeface="Cambria" panose="02040503050406030204" pitchFamily="18" charset="0"/>
              </a:rPr>
              <a:t>E’ buona prassi che l’addetto al PS controlli l’integrità dei DPI e che rimuova eventuali monili (bracciali, anelli, ecc.).</a:t>
            </a:r>
          </a:p>
          <a:p>
            <a:pPr algn="l"/>
            <a:endParaRPr lang="it-IT" sz="1400" dirty="0">
              <a:solidFill>
                <a:srgbClr val="000000"/>
              </a:solidFill>
              <a:latin typeface="Cambria" panose="02040503050406030204" pitchFamily="18" charset="0"/>
              <a:ea typeface="Cambria" panose="02040503050406030204" pitchFamily="18" charset="0"/>
            </a:endParaRPr>
          </a:p>
          <a:p>
            <a:pPr algn="l"/>
            <a:r>
              <a:rPr lang="it-IT" sz="2800" dirty="0">
                <a:solidFill>
                  <a:srgbClr val="000000"/>
                </a:solidFill>
                <a:latin typeface="Cambria" panose="02040503050406030204" pitchFamily="18" charset="0"/>
                <a:ea typeface="Cambria" panose="02040503050406030204" pitchFamily="18" charset="0"/>
              </a:rPr>
              <a:t>E’ raccomandato che quanto sopra descritto (fase di vestizione) avvenga alla presenza di un altro addetto P.S. (cosiddetto operatore ‘’pulito’’) con la funzione di affiancare e guidare il cosiddetto operatore ‘’sporco’’, verificando la correttezza delle azioni. Inoltre, l’operatore pulito maneggia i materiali da utilizzare e li passa all’operatore sporco, senza mai invertire il flusso. </a:t>
            </a:r>
          </a:p>
          <a:p>
            <a:pPr algn="l"/>
            <a:endParaRPr lang="it-IT" sz="14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1423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1153160" y="865405"/>
            <a:ext cx="9636760" cy="4832092"/>
          </a:xfrm>
          <a:prstGeom prst="rect">
            <a:avLst/>
          </a:prstGeom>
          <a:noFill/>
        </p:spPr>
        <p:txBody>
          <a:bodyPr wrap="square">
            <a:spAutoFit/>
          </a:bodyPr>
          <a:lstStyle/>
          <a:p>
            <a:r>
              <a:rPr lang="it-IT" sz="2800" dirty="0">
                <a:solidFill>
                  <a:srgbClr val="000000"/>
                </a:solidFill>
                <a:latin typeface="Cambria" panose="02040503050406030204" pitchFamily="18" charset="0"/>
                <a:ea typeface="Cambria" panose="02040503050406030204" pitchFamily="18" charset="0"/>
              </a:rPr>
              <a:t>Anche le fase di ‘’svestizione’’, anche questa preferibilmente in presenza di due operatori, riveste una notevole importanza in relazione al rischio di infezione degli addetti PS. L’area di svestizione deve essere sanificata.</a:t>
            </a:r>
            <a:endParaRPr lang="it-IT" sz="2800" b="0" i="0" u="none" strike="noStrike" baseline="0" dirty="0">
              <a:solidFill>
                <a:srgbClr val="000000"/>
              </a:solidFill>
              <a:latin typeface="Cambria" panose="02040503050406030204" pitchFamily="18" charset="0"/>
              <a:ea typeface="Cambria" panose="02040503050406030204" pitchFamily="18" charset="0"/>
            </a:endParaRPr>
          </a:p>
          <a:p>
            <a:pPr algn="l"/>
            <a:endParaRPr lang="it-IT" sz="1400" dirty="0">
              <a:solidFill>
                <a:srgbClr val="000000"/>
              </a:solidFill>
              <a:latin typeface="Cambria" panose="02040503050406030204" pitchFamily="18" charset="0"/>
              <a:ea typeface="Cambria" panose="02040503050406030204" pitchFamily="18" charset="0"/>
            </a:endParaRPr>
          </a:p>
          <a:p>
            <a:pPr algn="l"/>
            <a:r>
              <a:rPr lang="it-IT" sz="2800" dirty="0">
                <a:solidFill>
                  <a:srgbClr val="000000"/>
                </a:solidFill>
                <a:latin typeface="Cambria" panose="02040503050406030204" pitchFamily="18" charset="0"/>
                <a:ea typeface="Cambria" panose="02040503050406030204" pitchFamily="18" charset="0"/>
              </a:rPr>
              <a:t>Durante tutto l’intervento gli addetti al PS devono mantenere il più possibile il distanziamento facciale con la persona soccorsa.</a:t>
            </a:r>
          </a:p>
          <a:p>
            <a:pPr algn="l"/>
            <a:endParaRPr lang="it-IT" sz="1400" dirty="0">
              <a:solidFill>
                <a:srgbClr val="000000"/>
              </a:solidFill>
              <a:latin typeface="Cambria" panose="02040503050406030204" pitchFamily="18" charset="0"/>
              <a:ea typeface="Cambria" panose="02040503050406030204" pitchFamily="18" charset="0"/>
            </a:endParaRPr>
          </a:p>
          <a:p>
            <a:pPr algn="l"/>
            <a:r>
              <a:rPr lang="it-IT" sz="2800" dirty="0">
                <a:solidFill>
                  <a:srgbClr val="000000"/>
                </a:solidFill>
                <a:latin typeface="Cambria" panose="02040503050406030204" pitchFamily="18" charset="0"/>
                <a:ea typeface="Cambria" panose="02040503050406030204" pitchFamily="18" charset="0"/>
              </a:rPr>
              <a:t>Infine gli addetti al Ps dovranno provvedere allo </a:t>
            </a:r>
            <a:r>
              <a:rPr lang="it-IT" sz="2800" dirty="0" err="1">
                <a:solidFill>
                  <a:srgbClr val="000000"/>
                </a:solidFill>
                <a:latin typeface="Cambria" panose="02040503050406030204" pitchFamily="18" charset="0"/>
                <a:ea typeface="Cambria" panose="02040503050406030204" pitchFamily="18" charset="0"/>
              </a:rPr>
              <a:t>smaltimen</a:t>
            </a:r>
            <a:r>
              <a:rPr lang="it-IT" sz="2800" dirty="0">
                <a:solidFill>
                  <a:srgbClr val="000000"/>
                </a:solidFill>
                <a:latin typeface="Cambria" panose="02040503050406030204" pitchFamily="18" charset="0"/>
                <a:ea typeface="Cambria" panose="02040503050406030204" pitchFamily="18" charset="0"/>
              </a:rPr>
              <a:t> to del materiale monouso, alla sanificazione dei presidi e superfici e al ripristino del materiale di consumo. </a:t>
            </a:r>
            <a:endParaRPr lang="it-IT" sz="28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91812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1630680" y="1690786"/>
            <a:ext cx="8930640" cy="3108543"/>
          </a:xfrm>
          <a:prstGeom prst="rect">
            <a:avLst/>
          </a:prstGeom>
          <a:noFill/>
        </p:spPr>
        <p:txBody>
          <a:bodyPr wrap="square">
            <a:spAutoFit/>
          </a:bodyPr>
          <a:lstStyle/>
          <a:p>
            <a:pPr algn="l"/>
            <a:r>
              <a:rPr lang="it-IT" sz="2800" i="0" u="none" strike="noStrike" baseline="0" dirty="0">
                <a:solidFill>
                  <a:srgbClr val="000000"/>
                </a:solidFill>
                <a:latin typeface="Cambria" panose="02040503050406030204" pitchFamily="18" charset="0"/>
                <a:ea typeface="Cambria" panose="02040503050406030204" pitchFamily="18" charset="0"/>
              </a:rPr>
              <a:t>Il Rapporto ISS n.58 del 21 agosto 2020 </a:t>
            </a:r>
            <a:r>
              <a:rPr lang="it-IT" sz="2800" i="1" u="none" strike="noStrike" baseline="0" dirty="0">
                <a:solidFill>
                  <a:srgbClr val="000000"/>
                </a:solidFill>
                <a:latin typeface="Cambria" panose="02040503050406030204" pitchFamily="18" charset="0"/>
                <a:ea typeface="Cambria" panose="02040503050406030204" pitchFamily="18" charset="0"/>
              </a:rPr>
              <a:t>‘’Indicazioni operative per la gestione di casi e focolai di SARS-CoV-2 nelle scuole e nei servizi educativi dell’infanzia’’</a:t>
            </a:r>
            <a:r>
              <a:rPr lang="it-IT" sz="2800" i="0" u="none" strike="noStrike" baseline="0" dirty="0">
                <a:solidFill>
                  <a:srgbClr val="000000"/>
                </a:solidFill>
                <a:latin typeface="Cambria" panose="02040503050406030204" pitchFamily="18" charset="0"/>
                <a:ea typeface="Cambria" panose="02040503050406030204" pitchFamily="18" charset="0"/>
              </a:rPr>
              <a:t> stabilisce cosa fare </a:t>
            </a:r>
            <a:r>
              <a:rPr lang="it-IT" sz="2800" b="1" i="0" u="none" strike="noStrike" baseline="0" dirty="0">
                <a:solidFill>
                  <a:srgbClr val="FF0000"/>
                </a:solidFill>
                <a:latin typeface="Cambria" panose="02040503050406030204" pitchFamily="18" charset="0"/>
                <a:ea typeface="Cambria" panose="02040503050406030204" pitchFamily="18" charset="0"/>
              </a:rPr>
              <a:t>nel caso in cui un alunno presenti, in ambito scolastico, un aumento della temperatura corporea al di sopra di 37,5°C o un sintomo compatibile con COVID-19</a:t>
            </a:r>
            <a:r>
              <a:rPr lang="it-IT" sz="2800" dirty="0">
                <a:solidFill>
                  <a:srgbClr val="000000"/>
                </a:solidFill>
                <a:latin typeface="Cambria" panose="02040503050406030204" pitchFamily="18" charset="0"/>
                <a:ea typeface="Cambria" panose="02040503050406030204" pitchFamily="18" charset="0"/>
              </a:rPr>
              <a:t>.</a:t>
            </a:r>
            <a:endParaRPr lang="it-IT"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29273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505AE12-9D2A-462E-B512-A1C638AF560D}"/>
              </a:ext>
            </a:extLst>
          </p:cNvPr>
          <p:cNvSpPr txBox="1"/>
          <p:nvPr/>
        </p:nvSpPr>
        <p:spPr>
          <a:xfrm>
            <a:off x="1290320" y="1064736"/>
            <a:ext cx="10261600" cy="800219"/>
          </a:xfrm>
          <a:prstGeom prst="rect">
            <a:avLst/>
          </a:prstGeom>
          <a:noFill/>
        </p:spPr>
        <p:txBody>
          <a:bodyPr wrap="square">
            <a:spAutoFit/>
          </a:bodyPr>
          <a:lstStyle/>
          <a:p>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E02BEE67-23FF-434A-8616-8A4D9BFCBB72}"/>
              </a:ext>
            </a:extLst>
          </p:cNvPr>
          <p:cNvSpPr txBox="1"/>
          <p:nvPr/>
        </p:nvSpPr>
        <p:spPr>
          <a:xfrm>
            <a:off x="1290320" y="664626"/>
            <a:ext cx="10546080" cy="5016758"/>
          </a:xfrm>
          <a:prstGeom prst="rect">
            <a:avLst/>
          </a:prstGeom>
          <a:noFill/>
        </p:spPr>
        <p:txBody>
          <a:bodyPr wrap="square">
            <a:spAutoFit/>
          </a:bodyPr>
          <a:lstStyle/>
          <a:p>
            <a:pPr marL="342900" indent="-342900">
              <a:buFont typeface="Wingdings" panose="05000000000000000000" pitchFamily="2" charset="2"/>
              <a:buChar char="§"/>
            </a:pPr>
            <a:r>
              <a:rPr lang="it-IT" sz="2200" dirty="0">
                <a:solidFill>
                  <a:srgbClr val="000000"/>
                </a:solidFill>
                <a:latin typeface="Cambria" panose="02040503050406030204" pitchFamily="18" charset="0"/>
                <a:ea typeface="Cambria" panose="02040503050406030204" pitchFamily="18" charset="0"/>
              </a:rPr>
              <a:t>L’operatore scolastico che viene a conoscenza di un alunno sintomatico deve </a:t>
            </a:r>
            <a:r>
              <a:rPr lang="it-IT" sz="2200" b="1" dirty="0">
                <a:solidFill>
                  <a:srgbClr val="FF0000"/>
                </a:solidFill>
                <a:latin typeface="Cambria" panose="02040503050406030204" pitchFamily="18" charset="0"/>
                <a:ea typeface="Cambria" panose="02040503050406030204" pitchFamily="18" charset="0"/>
              </a:rPr>
              <a:t>avvisare il referente scolastico </a:t>
            </a:r>
            <a:r>
              <a:rPr lang="it-IT" sz="2200" dirty="0">
                <a:solidFill>
                  <a:srgbClr val="000000"/>
                </a:solidFill>
                <a:latin typeface="Cambria" panose="02040503050406030204" pitchFamily="18" charset="0"/>
                <a:ea typeface="Cambria" panose="02040503050406030204" pitchFamily="18" charset="0"/>
              </a:rPr>
              <a:t>per COVID-19. </a:t>
            </a:r>
          </a:p>
          <a:p>
            <a:pPr marL="285750" indent="-285750">
              <a:buFont typeface="Wingdings" panose="05000000000000000000" pitchFamily="2" charset="2"/>
              <a:buChar char="§"/>
            </a:pPr>
            <a:r>
              <a:rPr lang="it-IT" sz="2200" b="0" i="0" u="none" strike="noStrike" baseline="0" dirty="0">
                <a:solidFill>
                  <a:srgbClr val="000000"/>
                </a:solidFill>
                <a:latin typeface="Cambria" panose="02040503050406030204" pitchFamily="18" charset="0"/>
                <a:ea typeface="Cambria" panose="02040503050406030204" pitchFamily="18" charset="0"/>
              </a:rPr>
              <a:t>Il referente scolastico per COVID-19 o altro componente del personale scolastico deve telefonare immediatamente ai genitori/tutore legale. </a:t>
            </a:r>
          </a:p>
          <a:p>
            <a:pPr marL="285750" indent="-285750">
              <a:buFont typeface="Wingdings" panose="05000000000000000000" pitchFamily="2" charset="2"/>
              <a:buChar char="§"/>
            </a:pPr>
            <a:r>
              <a:rPr lang="it-IT" sz="2200" b="0" i="0" u="none" strike="noStrike" baseline="0" dirty="0">
                <a:solidFill>
                  <a:srgbClr val="000000"/>
                </a:solidFill>
                <a:latin typeface="Cambria" panose="02040503050406030204" pitchFamily="18" charset="0"/>
                <a:ea typeface="Cambria" panose="02040503050406030204" pitchFamily="18" charset="0"/>
              </a:rPr>
              <a:t>Ospitare l’alunno in una stanza dedicata o in un’area di isolamento. </a:t>
            </a:r>
          </a:p>
          <a:p>
            <a:pPr marL="285750" indent="-285750">
              <a:buFont typeface="Wingdings" panose="05000000000000000000" pitchFamily="2" charset="2"/>
              <a:buChar char="§"/>
            </a:pPr>
            <a:r>
              <a:rPr lang="it-IT" sz="2200" b="0" i="0" u="none" strike="noStrike" baseline="0" dirty="0">
                <a:solidFill>
                  <a:srgbClr val="000000"/>
                </a:solidFill>
                <a:latin typeface="Cambria" panose="02040503050406030204" pitchFamily="18" charset="0"/>
                <a:ea typeface="Cambria" panose="02040503050406030204" pitchFamily="18" charset="0"/>
              </a:rPr>
              <a:t>Procedere all’eventuale rilevazione della temperatura corporea, da parte del personale scolastico individuato, mediante l’uso di termometri che non prevedono il contatto. </a:t>
            </a:r>
          </a:p>
          <a:p>
            <a:pPr marL="285750" indent="-285750">
              <a:buFont typeface="Wingdings" panose="05000000000000000000" pitchFamily="2" charset="2"/>
              <a:buChar char="§"/>
            </a:pPr>
            <a:r>
              <a:rPr lang="it-IT" sz="2200" b="0" i="0" u="none" strike="noStrike" baseline="0" dirty="0">
                <a:solidFill>
                  <a:srgbClr val="000000"/>
                </a:solidFill>
                <a:latin typeface="Cambria" panose="02040503050406030204" pitchFamily="18" charset="0"/>
                <a:ea typeface="Cambria" panose="02040503050406030204" pitchFamily="18" charset="0"/>
              </a:rPr>
              <a:t>Il minore non deve essere lasciato da solo ma in compagnia di un adulto che preferibilmente non deve presentare fattori di rischio per una forma severa di COVID-19 come, ad esempio, malattie croniche preesistenti (</a:t>
            </a:r>
            <a:r>
              <a:rPr lang="it-IT" sz="2200" b="0" i="0" u="none" strike="noStrike" baseline="0" dirty="0" err="1">
                <a:solidFill>
                  <a:srgbClr val="000000"/>
                </a:solidFill>
                <a:latin typeface="Cambria" panose="02040503050406030204" pitchFamily="18" charset="0"/>
                <a:ea typeface="Cambria" panose="02040503050406030204" pitchFamily="18" charset="0"/>
              </a:rPr>
              <a:t>Nipunie</a:t>
            </a:r>
            <a:r>
              <a:rPr lang="it-IT" sz="2200" b="0" i="0" u="none" strike="noStrike" baseline="0" dirty="0">
                <a:solidFill>
                  <a:srgbClr val="000000"/>
                </a:solidFill>
                <a:latin typeface="Cambria" panose="02040503050406030204" pitchFamily="18" charset="0"/>
                <a:ea typeface="Cambria" panose="02040503050406030204" pitchFamily="18" charset="0"/>
              </a:rPr>
              <a:t> </a:t>
            </a:r>
            <a:r>
              <a:rPr lang="it-IT" sz="2200" b="0" i="0" u="none" strike="noStrike" baseline="0" dirty="0" err="1">
                <a:solidFill>
                  <a:srgbClr val="000000"/>
                </a:solidFill>
                <a:latin typeface="Cambria" panose="02040503050406030204" pitchFamily="18" charset="0"/>
                <a:ea typeface="Cambria" panose="02040503050406030204" pitchFamily="18" charset="0"/>
              </a:rPr>
              <a:t>Rajapakse</a:t>
            </a:r>
            <a:r>
              <a:rPr lang="it-IT" sz="2200" b="0" i="0" u="none" strike="noStrike" baseline="0" dirty="0">
                <a:solidFill>
                  <a:srgbClr val="000000"/>
                </a:solidFill>
                <a:latin typeface="Cambria" panose="02040503050406030204" pitchFamily="18" charset="0"/>
                <a:ea typeface="Cambria" panose="02040503050406030204" pitchFamily="18" charset="0"/>
              </a:rPr>
              <a:t> et al., 2020; </a:t>
            </a:r>
            <a:r>
              <a:rPr lang="it-IT" sz="2200" b="0" i="0" u="none" strike="noStrike" baseline="0" dirty="0" err="1">
                <a:solidFill>
                  <a:srgbClr val="000000"/>
                </a:solidFill>
                <a:latin typeface="Cambria" panose="02040503050406030204" pitchFamily="18" charset="0"/>
                <a:ea typeface="Cambria" panose="02040503050406030204" pitchFamily="18" charset="0"/>
              </a:rPr>
              <a:t>Götzinger</a:t>
            </a:r>
            <a:r>
              <a:rPr lang="it-IT" sz="2200" b="0" i="0" u="none" strike="noStrike" baseline="0" dirty="0">
                <a:solidFill>
                  <a:srgbClr val="000000"/>
                </a:solidFill>
                <a:latin typeface="Cambria" panose="02040503050406030204" pitchFamily="18" charset="0"/>
                <a:ea typeface="Cambria" panose="02040503050406030204" pitchFamily="18" charset="0"/>
              </a:rPr>
              <a:t> F </a:t>
            </a:r>
            <a:r>
              <a:rPr lang="it-IT" sz="2200" b="0" i="0" u="none" strike="noStrike" baseline="0" dirty="0" err="1">
                <a:solidFill>
                  <a:srgbClr val="000000"/>
                </a:solidFill>
                <a:latin typeface="Cambria" panose="02040503050406030204" pitchFamily="18" charset="0"/>
                <a:ea typeface="Cambria" panose="02040503050406030204" pitchFamily="18" charset="0"/>
              </a:rPr>
              <a:t>at</a:t>
            </a:r>
            <a:r>
              <a:rPr lang="it-IT" sz="2200" b="0" i="0" u="none" strike="noStrike" baseline="0" dirty="0">
                <a:solidFill>
                  <a:srgbClr val="000000"/>
                </a:solidFill>
                <a:latin typeface="Cambria" panose="02040503050406030204" pitchFamily="18" charset="0"/>
                <a:ea typeface="Cambria" panose="02040503050406030204" pitchFamily="18" charset="0"/>
              </a:rPr>
              <a:t> al 2020) e che dovrà mantenere, ove possibile, il distanziamento fisico di almeno un metro e la mascherina chirurgica fino a quando l’alunno non sarà affidato a un genitore/tutore legale. </a:t>
            </a:r>
          </a:p>
        </p:txBody>
      </p:sp>
    </p:spTree>
    <p:extLst>
      <p:ext uri="{BB962C8B-B14F-4D97-AF65-F5344CB8AC3E}">
        <p14:creationId xmlns:p14="http://schemas.microsoft.com/office/powerpoint/2010/main" val="136672449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3653</TotalTime>
  <Words>1033</Words>
  <Application>Microsoft Office PowerPoint</Application>
  <PresentationFormat>Widescreen</PresentationFormat>
  <Paragraphs>71</Paragraphs>
  <Slides>17</Slides>
  <Notes>1</Notes>
  <HiddenSlides>0</HiddenSlides>
  <MMClips>0</MMClips>
  <ScaleCrop>false</ScaleCrop>
  <HeadingPairs>
    <vt:vector size="6" baseType="variant">
      <vt:variant>
        <vt:lpstr>Caratteri utilizzati</vt:lpstr>
      </vt:variant>
      <vt:variant>
        <vt:i4>8</vt:i4>
      </vt:variant>
      <vt:variant>
        <vt:lpstr>Tema</vt:lpstr>
      </vt:variant>
      <vt:variant>
        <vt:i4>3</vt:i4>
      </vt:variant>
      <vt:variant>
        <vt:lpstr>Titoli diapositive</vt:lpstr>
      </vt:variant>
      <vt:variant>
        <vt:i4>17</vt:i4>
      </vt:variant>
    </vt:vector>
  </HeadingPairs>
  <TitlesOfParts>
    <vt:vector size="28" baseType="lpstr">
      <vt:lpstr>Arial</vt:lpstr>
      <vt:lpstr>Arial Black</vt:lpstr>
      <vt:lpstr>Calibri</vt:lpstr>
      <vt:lpstr>Calibri Light</vt:lpstr>
      <vt:lpstr>Cambria</vt:lpstr>
      <vt:lpstr>Times New Roman</vt:lpstr>
      <vt:lpstr>Verdana</vt:lpstr>
      <vt:lpstr>Wingdings</vt:lpstr>
      <vt:lpstr>Tema di Office</vt:lpstr>
      <vt:lpstr>1_Tema di Office</vt:lpstr>
      <vt:lpstr>1_Struttura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INAIL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Rigo Maurizio</dc:creator>
  <cp:lastModifiedBy>Ufficio Relazioni con il pubblico (protocollo)</cp:lastModifiedBy>
  <cp:revision>179</cp:revision>
  <dcterms:created xsi:type="dcterms:W3CDTF">2019-02-08T10:25:08Z</dcterms:created>
  <dcterms:modified xsi:type="dcterms:W3CDTF">2020-09-14T06:58:44Z</dcterms:modified>
</cp:coreProperties>
</file>