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596" r:id="rId2"/>
    <p:sldId id="600" r:id="rId3"/>
    <p:sldId id="598" r:id="rId4"/>
    <p:sldId id="601" r:id="rId5"/>
    <p:sldId id="607" r:id="rId6"/>
    <p:sldId id="612" r:id="rId7"/>
    <p:sldId id="608" r:id="rId8"/>
    <p:sldId id="311" r:id="rId9"/>
    <p:sldId id="602" r:id="rId10"/>
    <p:sldId id="610" r:id="rId11"/>
    <p:sldId id="595" r:id="rId12"/>
    <p:sldId id="593" r:id="rId13"/>
    <p:sldId id="594" r:id="rId14"/>
  </p:sldIdLst>
  <p:sldSz cx="12192000" cy="6858000"/>
  <p:notesSz cx="666908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0099FF"/>
    <a:srgbClr val="36A8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52"/>
    <p:restoredTop sz="93137"/>
  </p:normalViewPr>
  <p:slideViewPr>
    <p:cSldViewPr snapToGrid="0" snapToObjects="1">
      <p:cViewPr varScale="1">
        <p:scale>
          <a:sx n="107" d="100"/>
          <a:sy n="107" d="100"/>
        </p:scale>
        <p:origin x="130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10A61210-BEE3-C543-9825-4552AB23129A}" type="datetimeFigureOut">
              <a:rPr lang="it-IT" smtClean="0"/>
              <a:pPr/>
              <a:t>14/09/2020</a:t>
            </a:fld>
            <a:endParaRPr lang="it-IT"/>
          </a:p>
        </p:txBody>
      </p:sp>
      <p:sp>
        <p:nvSpPr>
          <p:cNvPr id="4" name="Segnaposto immagine diapositiva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9428585"/>
            <a:ext cx="2889938"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5"/>
            <a:ext cx="2889938" cy="498055"/>
          </a:xfrm>
          <a:prstGeom prst="rect">
            <a:avLst/>
          </a:prstGeom>
        </p:spPr>
        <p:txBody>
          <a:bodyPr vert="horz" lIns="91440" tIns="45720" rIns="91440" bIns="45720" rtlCol="0" anchor="b"/>
          <a:lstStyle>
            <a:lvl1pPr algn="r">
              <a:defRPr sz="1200"/>
            </a:lvl1pPr>
          </a:lstStyle>
          <a:p>
            <a:fld id="{BD40961B-8050-D84A-A09D-83DF9DF0627E}" type="slidenum">
              <a:rPr lang="it-IT" smtClean="0"/>
              <a:pPr/>
              <a:t>‹N›</a:t>
            </a:fld>
            <a:endParaRPr lang="it-IT"/>
          </a:p>
        </p:txBody>
      </p:sp>
    </p:spTree>
    <p:extLst>
      <p:ext uri="{BB962C8B-B14F-4D97-AF65-F5344CB8AC3E}">
        <p14:creationId xmlns:p14="http://schemas.microsoft.com/office/powerpoint/2010/main" val="195961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D40961B-8050-D84A-A09D-83DF9DF0627E}" type="slidenum">
              <a:rPr lang="it-IT" smtClean="0"/>
              <a:pPr/>
              <a:t>1</a:t>
            </a:fld>
            <a:endParaRPr lang="it-IT"/>
          </a:p>
        </p:txBody>
      </p:sp>
    </p:spTree>
    <p:extLst>
      <p:ext uri="{BB962C8B-B14F-4D97-AF65-F5344CB8AC3E}">
        <p14:creationId xmlns:p14="http://schemas.microsoft.com/office/powerpoint/2010/main" val="2178710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D40961B-8050-D84A-A09D-83DF9DF0627E}" type="slidenum">
              <a:rPr lang="it-IT" smtClean="0"/>
              <a:pPr/>
              <a:t>2</a:t>
            </a:fld>
            <a:endParaRPr lang="it-IT"/>
          </a:p>
        </p:txBody>
      </p:sp>
    </p:spTree>
    <p:extLst>
      <p:ext uri="{BB962C8B-B14F-4D97-AF65-F5344CB8AC3E}">
        <p14:creationId xmlns:p14="http://schemas.microsoft.com/office/powerpoint/2010/main" val="319693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D40961B-8050-D84A-A09D-83DF9DF0627E}" type="slidenum">
              <a:rPr lang="it-IT" smtClean="0"/>
              <a:pPr/>
              <a:t>3</a:t>
            </a:fld>
            <a:endParaRPr lang="it-IT"/>
          </a:p>
        </p:txBody>
      </p:sp>
    </p:spTree>
    <p:extLst>
      <p:ext uri="{BB962C8B-B14F-4D97-AF65-F5344CB8AC3E}">
        <p14:creationId xmlns:p14="http://schemas.microsoft.com/office/powerpoint/2010/main" val="1334064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D40961B-8050-D84A-A09D-83DF9DF0627E}" type="slidenum">
              <a:rPr lang="it-IT" smtClean="0"/>
              <a:pPr/>
              <a:t>4</a:t>
            </a:fld>
            <a:endParaRPr lang="it-IT"/>
          </a:p>
        </p:txBody>
      </p:sp>
    </p:spTree>
    <p:extLst>
      <p:ext uri="{BB962C8B-B14F-4D97-AF65-F5344CB8AC3E}">
        <p14:creationId xmlns:p14="http://schemas.microsoft.com/office/powerpoint/2010/main" val="98918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D40961B-8050-D84A-A09D-83DF9DF0627E}" type="slidenum">
              <a:rPr lang="it-IT" smtClean="0"/>
              <a:pPr/>
              <a:t>8</a:t>
            </a:fld>
            <a:endParaRPr lang="it-IT"/>
          </a:p>
        </p:txBody>
      </p:sp>
    </p:spTree>
    <p:extLst>
      <p:ext uri="{BB962C8B-B14F-4D97-AF65-F5344CB8AC3E}">
        <p14:creationId xmlns:p14="http://schemas.microsoft.com/office/powerpoint/2010/main" val="2276442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D40961B-8050-D84A-A09D-83DF9DF0627E}" type="slidenum">
              <a:rPr lang="it-IT" smtClean="0"/>
              <a:pPr/>
              <a:t>9</a:t>
            </a:fld>
            <a:endParaRPr lang="it-IT"/>
          </a:p>
        </p:txBody>
      </p:sp>
    </p:spTree>
    <p:extLst>
      <p:ext uri="{BB962C8B-B14F-4D97-AF65-F5344CB8AC3E}">
        <p14:creationId xmlns:p14="http://schemas.microsoft.com/office/powerpoint/2010/main" val="3370971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369BEA-B3A4-D444-930B-50679EE921B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B07B69F-BD06-4B40-B4BC-BA9D93273F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E944A71-99AB-7E46-87EC-A6DB6E853C3B}"/>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E1560940-DFCC-9142-8EDE-AF07D4F88C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15F42D-6007-CB45-BDE7-51025B26633E}"/>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414082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6069E8-2DFF-F64C-B987-EBC56B92D56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E54328B-504A-A847-95E2-570A3BF9C959}"/>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96F4B11-4556-4E47-AF4C-4788DF469D54}"/>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16CE3481-74EA-2D49-AFEC-FDD02AB01CC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7597F9-1720-F547-9393-EC5D453073F6}"/>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1733092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A0C0258-A9A9-4E4C-8727-427368C655A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C02BDC5-1645-4A45-A3F5-0B8188DCF1DF}"/>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5072579-88C2-044E-AF7A-E35EA1B8F064}"/>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B553E691-9BF3-2049-A0AA-6598FF3368F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72E645-C120-5947-8510-68B1640C0A01}"/>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74912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43158B-B6AD-3E4C-B9DF-F8D177D0B6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52DBA62-1F24-4F4C-A2B2-ED1AFC0D8DA6}"/>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05DDEF6-9822-B840-AD28-88166D623BF7}"/>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60EB99DE-DF22-AD42-8BF3-4F9EDC2A07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B9497B-6953-6746-8789-900EE0D8582F}"/>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356937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8C3F35-DDD1-3247-892F-0DC08C1B890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A5328B5-81E2-6C4B-8FB3-1F61569869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684D83B-AE71-A34F-A764-0D6310DF1AB9}"/>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DD3D9B63-036D-8343-8868-D2DC7188C3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25D280-C8B1-EF48-8AF5-56187CA12179}"/>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176613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49ADA6-2893-B044-B225-839F979729D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2CF7640-3B5D-EB45-9DF4-CDD51833F2B1}"/>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C5F8B529-3F31-214A-9133-183D960D946F}"/>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B026C0B-39FD-9E41-828E-007C775E9DDF}"/>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6" name="Segnaposto piè di pagina 5">
            <a:extLst>
              <a:ext uri="{FF2B5EF4-FFF2-40B4-BE49-F238E27FC236}">
                <a16:creationId xmlns:a16="http://schemas.microsoft.com/office/drawing/2014/main" id="{672F6525-CD99-6545-8F10-26D45802CA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D6FD3F-72E8-4E4E-9327-67B49FFF394A}"/>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122051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AF74A3-C91C-A442-8B43-E2659087912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6A46A2D-803E-DF4D-A99F-DB9120191F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088C6437-BF00-8749-8EFF-81DB40C9009A}"/>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214E874B-F23D-8343-8BA0-3C6ED4B49F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3B199D4C-4A1B-5045-BD27-9E5C31A1DA02}"/>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F2397BB3-2C84-CE49-86A9-7048F438EEC9}"/>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8" name="Segnaposto piè di pagina 7">
            <a:extLst>
              <a:ext uri="{FF2B5EF4-FFF2-40B4-BE49-F238E27FC236}">
                <a16:creationId xmlns:a16="http://schemas.microsoft.com/office/drawing/2014/main" id="{AEA158F1-9C40-564B-861F-41D8D6A02BE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1971691-BE7B-F948-9533-529ED9119D7A}"/>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332099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ADA989-A194-0C4C-A501-B75429DF281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7889804-BD60-CA42-8338-4DB704F389A8}"/>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4" name="Segnaposto piè di pagina 3">
            <a:extLst>
              <a:ext uri="{FF2B5EF4-FFF2-40B4-BE49-F238E27FC236}">
                <a16:creationId xmlns:a16="http://schemas.microsoft.com/office/drawing/2014/main" id="{4782052E-ECE3-254F-9DAF-18C66623434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FD96BBD-D92B-854B-8138-D0CC1ABD4CE3}"/>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165434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7DE8D09-3687-1444-BD85-757D564EC9B2}"/>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3" name="Segnaposto piè di pagina 2">
            <a:extLst>
              <a:ext uri="{FF2B5EF4-FFF2-40B4-BE49-F238E27FC236}">
                <a16:creationId xmlns:a16="http://schemas.microsoft.com/office/drawing/2014/main" id="{6CE732D2-1292-5542-B581-AD333CF9063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80A7B76-F251-AF4A-AC2C-10502ED65FE2}"/>
              </a:ext>
            </a:extLst>
          </p:cNvPr>
          <p:cNvSpPr>
            <a:spLocks noGrp="1"/>
          </p:cNvSpPr>
          <p:nvPr>
            <p:ph type="sldNum" sz="quarter" idx="12"/>
          </p:nvPr>
        </p:nvSpPr>
        <p:spPr/>
        <p:txBody>
          <a:bodyPr/>
          <a:lstStyle/>
          <a:p>
            <a:fld id="{118DCD8F-4DC3-834C-B290-8AD69079E7AC}" type="slidenum">
              <a:rPr lang="it-IT" smtClean="0"/>
              <a:pPr/>
              <a:t>‹N›</a:t>
            </a:fld>
            <a:endParaRPr lang="it-IT"/>
          </a:p>
        </p:txBody>
      </p:sp>
      <p:pic>
        <p:nvPicPr>
          <p:cNvPr id="5" name="Immagine 4">
            <a:extLst>
              <a:ext uri="{FF2B5EF4-FFF2-40B4-BE49-F238E27FC236}">
                <a16:creationId xmlns:a16="http://schemas.microsoft.com/office/drawing/2014/main" id="{02690A94-86AD-F948-BF8B-79DA2EBA73AB}"/>
              </a:ext>
            </a:extLst>
          </p:cNvPr>
          <p:cNvPicPr/>
          <p:nvPr userDrawn="1"/>
        </p:nvPicPr>
        <p:blipFill>
          <a:blip r:embed="rId2" cstate="screen">
            <a:extLst>
              <a:ext uri="{28A0092B-C50C-407E-A947-70E740481C1C}">
                <a14:useLocalDpi xmlns:a14="http://schemas.microsoft.com/office/drawing/2010/main"/>
              </a:ext>
            </a:extLst>
          </a:blip>
          <a:stretch>
            <a:fillRect/>
          </a:stretch>
        </p:blipFill>
        <p:spPr>
          <a:xfrm>
            <a:off x="11090275" y="0"/>
            <a:ext cx="1038225" cy="496570"/>
          </a:xfrm>
          <a:prstGeom prst="rect">
            <a:avLst/>
          </a:prstGeom>
        </p:spPr>
      </p:pic>
      <p:cxnSp>
        <p:nvCxnSpPr>
          <p:cNvPr id="6" name="Connettore 1 5">
            <a:extLst>
              <a:ext uri="{FF2B5EF4-FFF2-40B4-BE49-F238E27FC236}">
                <a16:creationId xmlns:a16="http://schemas.microsoft.com/office/drawing/2014/main" id="{D3E4FD43-4AF7-8941-9B8E-ACE83C5599CE}"/>
              </a:ext>
            </a:extLst>
          </p:cNvPr>
          <p:cNvCxnSpPr/>
          <p:nvPr userDrawn="1"/>
        </p:nvCxnSpPr>
        <p:spPr>
          <a:xfrm flipH="1">
            <a:off x="0" y="486833"/>
            <a:ext cx="11090275" cy="0"/>
          </a:xfrm>
          <a:prstGeom prst="line">
            <a:avLst/>
          </a:prstGeom>
          <a:ln>
            <a:solidFill>
              <a:srgbClr val="36A8E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31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914B83-495E-E14F-9122-B66F11CD3A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64B324-4F62-674B-9EAF-5261BF1743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533961A2-2F92-FE4E-8AC1-B68A962F6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5B78920-E8ED-AA43-B487-70D2848ABA1E}"/>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6" name="Segnaposto piè di pagina 5">
            <a:extLst>
              <a:ext uri="{FF2B5EF4-FFF2-40B4-BE49-F238E27FC236}">
                <a16:creationId xmlns:a16="http://schemas.microsoft.com/office/drawing/2014/main" id="{E49A1CD2-3ADD-E548-BA32-DF6621EF114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68AE7C2-9FC6-B649-9D0F-5433B1EA0AAF}"/>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262242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88E45-5052-A545-AA2C-F49A3E88FF6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AB211D3-A251-D34E-A391-9441399A74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8025AD1-6ADB-6945-8F0C-104237E6EF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9179D90-323A-5644-9354-1A7891D0F868}"/>
              </a:ext>
            </a:extLst>
          </p:cNvPr>
          <p:cNvSpPr>
            <a:spLocks noGrp="1"/>
          </p:cNvSpPr>
          <p:nvPr>
            <p:ph type="dt" sz="half" idx="10"/>
          </p:nvPr>
        </p:nvSpPr>
        <p:spPr/>
        <p:txBody>
          <a:bodyPr/>
          <a:lstStyle/>
          <a:p>
            <a:fld id="{AE9A871C-72F6-ED41-8CC7-2391FC1E9584}" type="datetimeFigureOut">
              <a:rPr lang="it-IT" smtClean="0"/>
              <a:pPr/>
              <a:t>14/09/2020</a:t>
            </a:fld>
            <a:endParaRPr lang="it-IT"/>
          </a:p>
        </p:txBody>
      </p:sp>
      <p:sp>
        <p:nvSpPr>
          <p:cNvPr id="6" name="Segnaposto piè di pagina 5">
            <a:extLst>
              <a:ext uri="{FF2B5EF4-FFF2-40B4-BE49-F238E27FC236}">
                <a16:creationId xmlns:a16="http://schemas.microsoft.com/office/drawing/2014/main" id="{E15381B2-CE46-CD4F-AA64-D0E2EF8FDE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0994889-7E4B-0E49-A831-1E4C2BFF5F93}"/>
              </a:ext>
            </a:extLst>
          </p:cNvPr>
          <p:cNvSpPr>
            <a:spLocks noGrp="1"/>
          </p:cNvSpPr>
          <p:nvPr>
            <p:ph type="sldNum" sz="quarter" idx="12"/>
          </p:nvPr>
        </p:nvSpPr>
        <p:spPr/>
        <p:txBody>
          <a:bodyPr/>
          <a:lstStyle/>
          <a:p>
            <a:fld id="{118DCD8F-4DC3-834C-B290-8AD69079E7AC}" type="slidenum">
              <a:rPr lang="it-IT" smtClean="0"/>
              <a:pPr/>
              <a:t>‹N›</a:t>
            </a:fld>
            <a:endParaRPr lang="it-IT"/>
          </a:p>
        </p:txBody>
      </p:sp>
    </p:spTree>
    <p:extLst>
      <p:ext uri="{BB962C8B-B14F-4D97-AF65-F5344CB8AC3E}">
        <p14:creationId xmlns:p14="http://schemas.microsoft.com/office/powerpoint/2010/main" val="233354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D30D2DB-3A95-9A4B-BFF9-049671A70E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28B6EAC-65C0-D14F-A497-96B8124E85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5458786-E53A-364C-AF09-A7017EFE4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A871C-72F6-ED41-8CC7-2391FC1E9584}" type="datetimeFigureOut">
              <a:rPr lang="it-IT" smtClean="0"/>
              <a:pPr/>
              <a:t>14/09/2020</a:t>
            </a:fld>
            <a:endParaRPr lang="it-IT"/>
          </a:p>
        </p:txBody>
      </p:sp>
      <p:sp>
        <p:nvSpPr>
          <p:cNvPr id="5" name="Segnaposto piè di pagina 4">
            <a:extLst>
              <a:ext uri="{FF2B5EF4-FFF2-40B4-BE49-F238E27FC236}">
                <a16:creationId xmlns:a16="http://schemas.microsoft.com/office/drawing/2014/main" id="{D70895C2-F66A-0845-A6DD-D4A5252AA4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F8DA3FE-683B-D744-8F1F-691DA5B953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DCD8F-4DC3-834C-B290-8AD69079E7AC}" type="slidenum">
              <a:rPr lang="it-IT" smtClean="0"/>
              <a:pPr/>
              <a:t>‹N›</a:t>
            </a:fld>
            <a:endParaRPr lang="it-IT"/>
          </a:p>
        </p:txBody>
      </p:sp>
    </p:spTree>
    <p:extLst>
      <p:ext uri="{BB962C8B-B14F-4D97-AF65-F5344CB8AC3E}">
        <p14:creationId xmlns:p14="http://schemas.microsoft.com/office/powerpoint/2010/main" val="1474683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149B45B-70BE-46FC-81EC-BBF621BE6C14}"/>
              </a:ext>
            </a:extLst>
          </p:cNvPr>
          <p:cNvSpPr txBox="1"/>
          <p:nvPr/>
        </p:nvSpPr>
        <p:spPr>
          <a:xfrm>
            <a:off x="315362" y="4260018"/>
            <a:ext cx="11561275" cy="2400657"/>
          </a:xfrm>
          <a:prstGeom prst="rect">
            <a:avLst/>
          </a:prstGeom>
          <a:noFill/>
        </p:spPr>
        <p:txBody>
          <a:bodyPr wrap="square" rtlCol="0">
            <a:spAutoFit/>
          </a:bodyPr>
          <a:lstStyle/>
          <a:p>
            <a:pPr algn="ctr"/>
            <a:r>
              <a:rPr lang="it-IT" sz="2400" b="1" dirty="0">
                <a:solidFill>
                  <a:srgbClr val="0066FF"/>
                </a:solidFill>
              </a:rPr>
              <a:t>«I soggetti fragili, la sorveglianza sanitaria e il ruolo del medico competente» </a:t>
            </a:r>
          </a:p>
          <a:p>
            <a:pPr algn="ctr"/>
            <a:endParaRPr lang="it-IT" sz="2400" b="1" dirty="0">
              <a:solidFill>
                <a:srgbClr val="0066FF"/>
              </a:solidFill>
            </a:endParaRPr>
          </a:p>
          <a:p>
            <a:pPr algn="ctr"/>
            <a:endParaRPr lang="it-IT" sz="2400" b="1" dirty="0">
              <a:solidFill>
                <a:srgbClr val="0066FF"/>
              </a:solidFill>
            </a:endParaRPr>
          </a:p>
          <a:p>
            <a:pPr algn="ctr"/>
            <a:endParaRPr lang="it-IT" sz="2400" dirty="0">
              <a:solidFill>
                <a:srgbClr val="0099FF"/>
              </a:solidFill>
            </a:endParaRPr>
          </a:p>
          <a:p>
            <a:r>
              <a:rPr lang="it-IT" dirty="0">
                <a:solidFill>
                  <a:srgbClr val="0099FF"/>
                </a:solidFill>
                <a:effectLst>
                  <a:outerShdw blurRad="38100" dist="38100" dir="2700000" algn="tl">
                    <a:srgbClr val="000000">
                      <a:alpha val="43137"/>
                    </a:srgbClr>
                  </a:outerShdw>
                </a:effectLst>
              </a:rPr>
              <a:t>25 agosto 2020</a:t>
            </a:r>
          </a:p>
          <a:p>
            <a:r>
              <a:rPr lang="it-IT" dirty="0">
                <a:solidFill>
                  <a:srgbClr val="0099FF"/>
                </a:solidFill>
                <a:effectLst>
                  <a:outerShdw blurRad="38100" dist="38100" dir="2700000" algn="tl">
                    <a:srgbClr val="000000">
                      <a:alpha val="43137"/>
                    </a:srgbClr>
                  </a:outerShdw>
                </a:effectLst>
              </a:rPr>
              <a:t>Dott.ssa Stefania Dolci – SPISAL AULSS9 Scaligera di Verona</a:t>
            </a:r>
          </a:p>
          <a:p>
            <a:r>
              <a:rPr lang="it-IT" dirty="0">
                <a:solidFill>
                  <a:srgbClr val="0099FF"/>
                </a:solidFill>
                <a:effectLst>
                  <a:outerShdw blurRad="38100" dist="38100" dir="2700000" algn="tl">
                    <a:srgbClr val="000000">
                      <a:alpha val="43137"/>
                    </a:srgbClr>
                  </a:outerShdw>
                </a:effectLst>
              </a:rPr>
              <a:t>Coordinatore </a:t>
            </a:r>
            <a:r>
              <a:rPr lang="it-IT" dirty="0" err="1">
                <a:solidFill>
                  <a:srgbClr val="0099FF"/>
                </a:solidFill>
                <a:effectLst>
                  <a:outerShdw blurRad="38100" dist="38100" dir="2700000" algn="tl">
                    <a:srgbClr val="000000">
                      <a:alpha val="43137"/>
                    </a:srgbClr>
                  </a:outerShdw>
                </a:effectLst>
              </a:rPr>
              <a:t>SiRVeSS</a:t>
            </a:r>
            <a:endParaRPr lang="it-IT" dirty="0">
              <a:solidFill>
                <a:srgbClr val="0099FF"/>
              </a:solidFill>
              <a:effectLst>
                <a:outerShdw blurRad="38100" dist="38100" dir="2700000" algn="tl">
                  <a:srgbClr val="000000">
                    <a:alpha val="43137"/>
                  </a:srgbClr>
                </a:outerShdw>
              </a:effectLst>
            </a:endParaRPr>
          </a:p>
        </p:txBody>
      </p:sp>
      <p:pic>
        <p:nvPicPr>
          <p:cNvPr id="3" name="image1.png">
            <a:extLst>
              <a:ext uri="{FF2B5EF4-FFF2-40B4-BE49-F238E27FC236}">
                <a16:creationId xmlns:a16="http://schemas.microsoft.com/office/drawing/2014/main" id="{3C92F560-BC4A-4549-9424-7C528F93396B}"/>
              </a:ext>
            </a:extLst>
          </p:cNvPr>
          <p:cNvPicPr/>
          <p:nvPr/>
        </p:nvPicPr>
        <p:blipFill>
          <a:blip r:embed="rId3">
            <a:extLst>
              <a:ext uri="{28A0092B-C50C-407E-A947-70E740481C1C}">
                <a14:useLocalDpi xmlns:a14="http://schemas.microsoft.com/office/drawing/2010/main" val="0"/>
              </a:ext>
            </a:extLst>
          </a:blip>
          <a:srcRect/>
          <a:stretch>
            <a:fillRect/>
          </a:stretch>
        </p:blipFill>
        <p:spPr>
          <a:xfrm>
            <a:off x="5536948" y="4843487"/>
            <a:ext cx="1371600" cy="596900"/>
          </a:xfrm>
          <a:prstGeom prst="rect">
            <a:avLst/>
          </a:prstGeom>
          <a:ln/>
        </p:spPr>
      </p:pic>
      <p:sp>
        <p:nvSpPr>
          <p:cNvPr id="4" name="Text Box 5">
            <a:extLst>
              <a:ext uri="{FF2B5EF4-FFF2-40B4-BE49-F238E27FC236}">
                <a16:creationId xmlns:a16="http://schemas.microsoft.com/office/drawing/2014/main" id="{EDDAF33B-524B-4F0A-930A-15CCE07EEB42}"/>
              </a:ext>
            </a:extLst>
          </p:cNvPr>
          <p:cNvSpPr txBox="1">
            <a:spLocks noChangeArrowheads="1"/>
          </p:cNvSpPr>
          <p:nvPr/>
        </p:nvSpPr>
        <p:spPr bwMode="auto">
          <a:xfrm>
            <a:off x="5683792" y="5440387"/>
            <a:ext cx="10779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it-IT" altLang="it-IT" sz="1400" dirty="0" err="1">
                <a:solidFill>
                  <a:srgbClr val="336699"/>
                </a:solidFill>
                <a:latin typeface="Arial Black" panose="020B0A04020102020204" pitchFamily="34" charset="0"/>
              </a:rPr>
              <a:t>Si</a:t>
            </a:r>
            <a:r>
              <a:rPr lang="it-IT" altLang="it-IT" sz="1400" dirty="0" err="1">
                <a:solidFill>
                  <a:srgbClr val="FF6600"/>
                </a:solidFill>
                <a:latin typeface="Arial Black" panose="020B0A04020102020204" pitchFamily="34" charset="0"/>
              </a:rPr>
              <a:t>R</a:t>
            </a:r>
            <a:r>
              <a:rPr lang="it-IT" altLang="it-IT" sz="1400" dirty="0" err="1">
                <a:solidFill>
                  <a:srgbClr val="336699"/>
                </a:solidFill>
                <a:latin typeface="Arial Black" panose="020B0A04020102020204" pitchFamily="34" charset="0"/>
              </a:rPr>
              <a:t>Ve</a:t>
            </a:r>
            <a:r>
              <a:rPr lang="it-IT" altLang="it-IT" sz="1400" dirty="0" err="1">
                <a:solidFill>
                  <a:srgbClr val="FF6600"/>
                </a:solidFill>
                <a:latin typeface="Arial Black" panose="020B0A04020102020204" pitchFamily="34" charset="0"/>
              </a:rPr>
              <a:t>S</a:t>
            </a:r>
            <a:r>
              <a:rPr lang="it-IT" altLang="it-IT" sz="1400" dirty="0" err="1">
                <a:solidFill>
                  <a:srgbClr val="336699"/>
                </a:solidFill>
                <a:latin typeface="Arial Black" panose="020B0A04020102020204" pitchFamily="34" charset="0"/>
              </a:rPr>
              <a:t>S</a:t>
            </a:r>
            <a:endParaRPr lang="it-IT" altLang="it-IT" sz="1400" dirty="0">
              <a:solidFill>
                <a:srgbClr val="336699"/>
              </a:solidFill>
              <a:latin typeface="Arial Black" panose="020B0A04020102020204" pitchFamily="34" charset="0"/>
            </a:endParaRPr>
          </a:p>
        </p:txBody>
      </p:sp>
      <p:pic>
        <p:nvPicPr>
          <p:cNvPr id="5" name="Immagine 4">
            <a:extLst>
              <a:ext uri="{FF2B5EF4-FFF2-40B4-BE49-F238E27FC236}">
                <a16:creationId xmlns:a16="http://schemas.microsoft.com/office/drawing/2014/main" id="{1F946962-5B01-48A0-AEBF-E02E1D1F57B8}"/>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1" b="31687"/>
          <a:stretch/>
        </p:blipFill>
        <p:spPr>
          <a:xfrm>
            <a:off x="615636" y="9"/>
            <a:ext cx="11331524" cy="4260009"/>
          </a:xfrm>
          <a:custGeom>
            <a:avLst/>
            <a:gdLst/>
            <a:ahLst/>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p:spPr>
      </p:pic>
    </p:spTree>
    <p:extLst>
      <p:ext uri="{BB962C8B-B14F-4D97-AF65-F5344CB8AC3E}">
        <p14:creationId xmlns:p14="http://schemas.microsoft.com/office/powerpoint/2010/main" val="2433719939"/>
      </p:ext>
    </p:extLst>
  </p:cSld>
  <p:clrMapOvr>
    <a:masterClrMapping/>
  </p:clrMapOvr>
  <mc:AlternateContent xmlns:mc="http://schemas.openxmlformats.org/markup-compatibility/2006" xmlns:p14="http://schemas.microsoft.com/office/powerpoint/2010/main">
    <mc:Choice Requires="p14">
      <p:transition spd="slow" p14:dur="2000" advTm="84602"/>
    </mc:Choice>
    <mc:Fallback xmlns="">
      <p:transition spd="slow" advTm="8460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4040CB91-2447-4CD5-B7E3-A931684D6EB1}"/>
              </a:ext>
            </a:extLst>
          </p:cNvPr>
          <p:cNvSpPr txBox="1">
            <a:spLocks/>
          </p:cNvSpPr>
          <p:nvPr/>
        </p:nvSpPr>
        <p:spPr>
          <a:xfrm>
            <a:off x="482851" y="510363"/>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SOGGETTI FRAGILI</a:t>
            </a:r>
          </a:p>
        </p:txBody>
      </p:sp>
      <p:pic>
        <p:nvPicPr>
          <p:cNvPr id="7" name="Immagine 6">
            <a:extLst>
              <a:ext uri="{FF2B5EF4-FFF2-40B4-BE49-F238E27FC236}">
                <a16:creationId xmlns:a16="http://schemas.microsoft.com/office/drawing/2014/main" id="{D527692E-E5DA-434A-96B8-36B3CD2F9D5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3940"/>
          <a:stretch/>
        </p:blipFill>
        <p:spPr>
          <a:xfrm>
            <a:off x="10199895" y="989266"/>
            <a:ext cx="1509254" cy="3667868"/>
          </a:xfrm>
          <a:prstGeom prst="rect">
            <a:avLst/>
          </a:prstGeom>
        </p:spPr>
      </p:pic>
      <p:sp>
        <p:nvSpPr>
          <p:cNvPr id="6" name="Titolo 5">
            <a:extLst>
              <a:ext uri="{FF2B5EF4-FFF2-40B4-BE49-F238E27FC236}">
                <a16:creationId xmlns:a16="http://schemas.microsoft.com/office/drawing/2014/main" id="{5FCC018B-65F5-4FFE-B977-BE721AD1F55D}"/>
              </a:ext>
            </a:extLst>
          </p:cNvPr>
          <p:cNvSpPr>
            <a:spLocks noGrp="1"/>
          </p:cNvSpPr>
          <p:nvPr>
            <p:ph type="ctrTitle"/>
          </p:nvPr>
        </p:nvSpPr>
        <p:spPr>
          <a:xfrm>
            <a:off x="482851" y="1357753"/>
            <a:ext cx="9144000" cy="2387600"/>
          </a:xfrm>
        </p:spPr>
        <p:txBody>
          <a:bodyPr>
            <a:normAutofit fontScale="90000"/>
          </a:bodyPr>
          <a:lstStyle/>
          <a:p>
            <a:pPr algn="l"/>
            <a:r>
              <a:rPr lang="it-IT" sz="2000" dirty="0">
                <a:solidFill>
                  <a:srgbClr val="222222"/>
                </a:solidFill>
                <a:latin typeface="&amp;quot"/>
              </a:rPr>
              <a:t>Fra queste ultime si ricordano, ad esempio, l’utilizzo di </a:t>
            </a:r>
            <a:r>
              <a:rPr lang="it-IT" sz="2000" dirty="0">
                <a:solidFill>
                  <a:srgbClr val="FF0000"/>
                </a:solidFill>
                <a:latin typeface="&amp;quot"/>
              </a:rPr>
              <a:t>maschere FFP2 </a:t>
            </a:r>
            <a:r>
              <a:rPr lang="it-IT" sz="2000" dirty="0">
                <a:solidFill>
                  <a:srgbClr val="222222"/>
                </a:solidFill>
                <a:latin typeface="&amp;quot"/>
              </a:rPr>
              <a:t>(dove normalmente possono essere in uso quelle chirurgiche), l’adozione di </a:t>
            </a:r>
            <a:r>
              <a:rPr lang="it-IT" sz="2000" dirty="0">
                <a:solidFill>
                  <a:srgbClr val="FF0000"/>
                </a:solidFill>
                <a:latin typeface="&amp;quot"/>
              </a:rPr>
              <a:t>barriere para-fiato </a:t>
            </a:r>
            <a:r>
              <a:rPr lang="it-IT" sz="2000" dirty="0">
                <a:solidFill>
                  <a:srgbClr val="222222"/>
                </a:solidFill>
                <a:latin typeface="&amp;quot"/>
              </a:rPr>
              <a:t>(in mansioni di carattere amministrativo o comunque di front office), misure </a:t>
            </a:r>
            <a:r>
              <a:rPr lang="it-IT" sz="2000" dirty="0">
                <a:solidFill>
                  <a:srgbClr val="FF0000"/>
                </a:solidFill>
                <a:latin typeface="&amp;quot"/>
              </a:rPr>
              <a:t>organizzative e procedurali </a:t>
            </a:r>
            <a:r>
              <a:rPr lang="it-IT" sz="2000" dirty="0">
                <a:solidFill>
                  <a:srgbClr val="222222"/>
                </a:solidFill>
                <a:latin typeface="&amp;quot"/>
              </a:rPr>
              <a:t>per </a:t>
            </a:r>
            <a:r>
              <a:rPr lang="it-IT" sz="2000" dirty="0">
                <a:solidFill>
                  <a:srgbClr val="FF0000"/>
                </a:solidFill>
                <a:latin typeface="&amp;quot"/>
              </a:rPr>
              <a:t>evitare la presenza in assembramenti  o eccessiva vicinanza ad altri colleghi </a:t>
            </a:r>
            <a:r>
              <a:rPr lang="it-IT" sz="2000" dirty="0">
                <a:solidFill>
                  <a:srgbClr val="222222"/>
                </a:solidFill>
                <a:latin typeface="&amp;quot"/>
              </a:rPr>
              <a:t>o  molto più particolari come quelle proprie dell’ambito sanitario quali l’esclusione dell’operatore sanitario da aree </a:t>
            </a:r>
            <a:r>
              <a:rPr lang="it-IT" sz="2000" dirty="0" err="1">
                <a:solidFill>
                  <a:srgbClr val="222222"/>
                </a:solidFill>
                <a:latin typeface="&amp;quot"/>
              </a:rPr>
              <a:t>Covid</a:t>
            </a:r>
            <a:r>
              <a:rPr lang="it-IT" sz="2000" dirty="0">
                <a:solidFill>
                  <a:srgbClr val="222222"/>
                </a:solidFill>
                <a:latin typeface="&amp;quot"/>
              </a:rPr>
              <a:t> certe o sospette o da quelle attività che possono prevedere manovre aerosolizzanti o comunque invasive dell’albero respiratorio</a:t>
            </a:r>
            <a:r>
              <a:rPr lang="it-IT" dirty="0"/>
              <a:t/>
            </a:r>
            <a:br>
              <a:rPr lang="it-IT" dirty="0"/>
            </a:br>
            <a:endParaRPr lang="it-IT" dirty="0"/>
          </a:p>
        </p:txBody>
      </p:sp>
    </p:spTree>
    <p:extLst>
      <p:ext uri="{BB962C8B-B14F-4D97-AF65-F5344CB8AC3E}">
        <p14:creationId xmlns:p14="http://schemas.microsoft.com/office/powerpoint/2010/main" val="1919969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ttangolo 1">
            <a:extLst>
              <a:ext uri="{FF2B5EF4-FFF2-40B4-BE49-F238E27FC236}">
                <a16:creationId xmlns:a16="http://schemas.microsoft.com/office/drawing/2014/main" id="{9D578DC7-F8A0-48C7-B4B2-3218D2E3D6E7}"/>
              </a:ext>
            </a:extLst>
          </p:cNvPr>
          <p:cNvSpPr>
            <a:spLocks noChangeArrowheads="1"/>
          </p:cNvSpPr>
          <p:nvPr/>
        </p:nvSpPr>
        <p:spPr bwMode="auto">
          <a:xfrm>
            <a:off x="770488" y="1573280"/>
            <a:ext cx="849630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it-IT" sz="2200" b="1" dirty="0">
                <a:solidFill>
                  <a:srgbClr val="FF0000"/>
                </a:solidFill>
                <a:cs typeface="Arial" panose="020B0604020202020204" pitchFamily="34" charset="0"/>
              </a:rPr>
              <a:t>Art. 83, comma 3</a:t>
            </a:r>
          </a:p>
          <a:p>
            <a:pPr algn="just" eaLnBrk="1" hangingPunct="1">
              <a:spcBef>
                <a:spcPct val="0"/>
              </a:spcBef>
              <a:buFontTx/>
              <a:buNone/>
            </a:pPr>
            <a:r>
              <a:rPr lang="it-IT" altLang="it-IT" sz="2200" dirty="0">
                <a:latin typeface="+mn-lt"/>
              </a:rPr>
              <a:t>L’inidoneità alla mansione accertata ai sensi del presente articolo non può in ogni caso giustificare il recesso del datore di lavoro dal contratto di lavoro.</a:t>
            </a:r>
          </a:p>
          <a:p>
            <a:pPr algn="just" eaLnBrk="1" hangingPunct="1">
              <a:spcBef>
                <a:spcPct val="0"/>
              </a:spcBef>
              <a:buFontTx/>
              <a:buNone/>
            </a:pPr>
            <a:endParaRPr lang="it-IT" altLang="it-IT" sz="1100" b="1" dirty="0">
              <a:cs typeface="Arial" panose="020B0604020202020204" pitchFamily="34" charset="0"/>
            </a:endParaRPr>
          </a:p>
          <a:p>
            <a:pPr algn="just" eaLnBrk="1" hangingPunct="1">
              <a:spcBef>
                <a:spcPct val="0"/>
              </a:spcBef>
              <a:buFontTx/>
              <a:buNone/>
            </a:pPr>
            <a:endParaRPr lang="it-IT" altLang="it-IT" sz="1100" b="1" dirty="0">
              <a:cs typeface="Arial" panose="020B0604020202020204" pitchFamily="34" charset="0"/>
            </a:endParaRPr>
          </a:p>
          <a:p>
            <a:pPr algn="just" eaLnBrk="1" hangingPunct="1">
              <a:spcBef>
                <a:spcPct val="0"/>
              </a:spcBef>
              <a:buFontTx/>
              <a:buNone/>
            </a:pPr>
            <a:endParaRPr lang="it-IT" altLang="it-IT" sz="1100" b="1" dirty="0">
              <a:cs typeface="Arial" panose="020B0604020202020204" pitchFamily="34" charset="0"/>
            </a:endParaRPr>
          </a:p>
        </p:txBody>
      </p:sp>
      <p:pic>
        <p:nvPicPr>
          <p:cNvPr id="13316" name="Picture 4" descr="sicurscuola_logo_img">
            <a:extLst>
              <a:ext uri="{FF2B5EF4-FFF2-40B4-BE49-F238E27FC236}">
                <a16:creationId xmlns:a16="http://schemas.microsoft.com/office/drawing/2014/main" id="{C2CD18B5-9F9A-4C85-B896-75B03F9AF4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30920" y="506966"/>
            <a:ext cx="10620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5">
            <a:extLst>
              <a:ext uri="{FF2B5EF4-FFF2-40B4-BE49-F238E27FC236}">
                <a16:creationId xmlns:a16="http://schemas.microsoft.com/office/drawing/2014/main" id="{7F36A76F-50F8-44EB-9B66-2925B238E27A}"/>
              </a:ext>
            </a:extLst>
          </p:cNvPr>
          <p:cNvSpPr txBox="1">
            <a:spLocks noChangeArrowheads="1"/>
          </p:cNvSpPr>
          <p:nvPr/>
        </p:nvSpPr>
        <p:spPr bwMode="auto">
          <a:xfrm>
            <a:off x="10730919" y="967341"/>
            <a:ext cx="10779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it-IT" altLang="it-IT" sz="1400">
                <a:solidFill>
                  <a:srgbClr val="336699"/>
                </a:solidFill>
                <a:latin typeface="Arial Black" panose="020B0A04020102020204" pitchFamily="34" charset="0"/>
              </a:rPr>
              <a:t>Si</a:t>
            </a:r>
            <a:r>
              <a:rPr lang="it-IT" altLang="it-IT" sz="1400">
                <a:solidFill>
                  <a:srgbClr val="FF6600"/>
                </a:solidFill>
                <a:latin typeface="Arial Black" panose="020B0A04020102020204" pitchFamily="34" charset="0"/>
              </a:rPr>
              <a:t>R</a:t>
            </a:r>
            <a:r>
              <a:rPr lang="it-IT" altLang="it-IT" sz="1400">
                <a:solidFill>
                  <a:srgbClr val="336699"/>
                </a:solidFill>
                <a:latin typeface="Arial Black" panose="020B0A04020102020204" pitchFamily="34" charset="0"/>
              </a:rPr>
              <a:t>Ve</a:t>
            </a:r>
            <a:r>
              <a:rPr lang="it-IT" altLang="it-IT" sz="1400">
                <a:solidFill>
                  <a:srgbClr val="FF6600"/>
                </a:solidFill>
                <a:latin typeface="Arial Black" panose="020B0A04020102020204" pitchFamily="34" charset="0"/>
              </a:rPr>
              <a:t>S</a:t>
            </a:r>
            <a:r>
              <a:rPr lang="it-IT" altLang="it-IT" sz="1400">
                <a:solidFill>
                  <a:srgbClr val="336699"/>
                </a:solidFill>
                <a:latin typeface="Arial Black" panose="020B0A04020102020204" pitchFamily="34" charset="0"/>
              </a:rPr>
              <a:t>S</a:t>
            </a:r>
          </a:p>
        </p:txBody>
      </p:sp>
      <p:sp>
        <p:nvSpPr>
          <p:cNvPr id="2" name="CasellaDiTesto 4">
            <a:extLst>
              <a:ext uri="{FF2B5EF4-FFF2-40B4-BE49-F238E27FC236}">
                <a16:creationId xmlns:a16="http://schemas.microsoft.com/office/drawing/2014/main" id="{C94E59B9-38ED-4FBE-ABFE-A0BCFF44FEE1}"/>
              </a:ext>
            </a:extLst>
          </p:cNvPr>
          <p:cNvSpPr txBox="1">
            <a:spLocks noChangeArrowheads="1"/>
          </p:cNvSpPr>
          <p:nvPr/>
        </p:nvSpPr>
        <p:spPr bwMode="auto">
          <a:xfrm>
            <a:off x="770488" y="1093149"/>
            <a:ext cx="9144000" cy="480131"/>
          </a:xfrm>
          <a:prstGeom prst="rect">
            <a:avLst/>
          </a:prstGeom>
        </p:spPr>
        <p:txBody>
          <a:bodyPr vert="horz" lIns="91440" tIns="45720" rIns="91440" bIns="45720" rtlCol="0" anchor="ctr">
            <a:normAutofit fontScale="97500"/>
          </a:bodyPr>
          <a:lstStyle>
            <a:lvl1pPr>
              <a:lnSpc>
                <a:spcPct val="90000"/>
              </a:lnSpc>
              <a:spcBef>
                <a:spcPct val="0"/>
              </a:spcBef>
              <a:buNone/>
              <a:defRPr sz="2800" b="1">
                <a:latin typeface="+mj-lt"/>
                <a:ea typeface="+mj-ea"/>
                <a:cs typeface="+mj-cs"/>
              </a:defRPr>
            </a:lvl1pPr>
          </a:lstStyle>
          <a:p>
            <a:r>
              <a:rPr lang="it-IT" altLang="it-IT" dirty="0"/>
              <a:t>Decreto Legge 19/5/2020, n. 34</a:t>
            </a:r>
          </a:p>
        </p:txBody>
      </p:sp>
      <p:sp>
        <p:nvSpPr>
          <p:cNvPr id="8" name="Titolo 1">
            <a:extLst>
              <a:ext uri="{FF2B5EF4-FFF2-40B4-BE49-F238E27FC236}">
                <a16:creationId xmlns:a16="http://schemas.microsoft.com/office/drawing/2014/main" id="{6DCB3E0C-C549-4AE6-BA22-27CABEB3A2A4}"/>
              </a:ext>
            </a:extLst>
          </p:cNvPr>
          <p:cNvSpPr txBox="1">
            <a:spLocks/>
          </p:cNvSpPr>
          <p:nvPr/>
        </p:nvSpPr>
        <p:spPr>
          <a:xfrm>
            <a:off x="770488" y="473139"/>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SOGGETTI FRAGILI</a:t>
            </a:r>
          </a:p>
        </p:txBody>
      </p:sp>
    </p:spTree>
    <p:extLst>
      <p:ext uri="{BB962C8B-B14F-4D97-AF65-F5344CB8AC3E}">
        <p14:creationId xmlns:p14="http://schemas.microsoft.com/office/powerpoint/2010/main" val="217496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ttangolo 1">
            <a:extLst>
              <a:ext uri="{FF2B5EF4-FFF2-40B4-BE49-F238E27FC236}">
                <a16:creationId xmlns:a16="http://schemas.microsoft.com/office/drawing/2014/main" id="{1D01C422-B5E7-44ED-A577-0FC47CC4A073}"/>
              </a:ext>
            </a:extLst>
          </p:cNvPr>
          <p:cNvSpPr>
            <a:spLocks noChangeArrowheads="1"/>
          </p:cNvSpPr>
          <p:nvPr/>
        </p:nvSpPr>
        <p:spPr bwMode="auto">
          <a:xfrm>
            <a:off x="818027" y="1496299"/>
            <a:ext cx="84963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it-IT" sz="2000" b="1" dirty="0">
                <a:solidFill>
                  <a:srgbClr val="FF0000"/>
                </a:solidFill>
                <a:cs typeface="Arial" panose="020B0604020202020204" pitchFamily="34" charset="0"/>
              </a:rPr>
              <a:t>Art. 83, comma 1</a:t>
            </a:r>
          </a:p>
          <a:p>
            <a:pPr algn="just" eaLnBrk="1" hangingPunct="1">
              <a:spcBef>
                <a:spcPct val="0"/>
              </a:spcBef>
              <a:buFontTx/>
              <a:buNone/>
            </a:pPr>
            <a:r>
              <a:rPr lang="it-IT" altLang="it-IT" sz="2200" dirty="0">
                <a:latin typeface="+mn-lt"/>
              </a:rPr>
              <a:t>Fermo restando quanto previsto dall’articolo 41 del </a:t>
            </a:r>
            <a:r>
              <a:rPr lang="it-IT" altLang="it-IT" sz="2200" dirty="0" err="1">
                <a:latin typeface="+mn-lt"/>
              </a:rPr>
              <a:t>D.Lgs.</a:t>
            </a:r>
            <a:r>
              <a:rPr lang="it-IT" altLang="it-IT" sz="2200" dirty="0">
                <a:latin typeface="+mn-lt"/>
              </a:rPr>
              <a:t> 81/2008 per garantire lo svolgimento in sicurezza delle attività produttive e commerciali in relazione al rischio di contagio da virus SARS-CoV-2, </a:t>
            </a:r>
            <a:r>
              <a:rPr lang="it-IT" altLang="it-IT" sz="2200" dirty="0">
                <a:solidFill>
                  <a:srgbClr val="FF0000"/>
                </a:solidFill>
                <a:latin typeface="+mn-lt"/>
              </a:rPr>
              <a:t>fino alla data di cessazione dello stato di emergenza</a:t>
            </a:r>
            <a:r>
              <a:rPr lang="it-IT" altLang="it-IT" sz="2200" dirty="0">
                <a:latin typeface="+mn-lt"/>
              </a:rPr>
              <a:t> per rischio sanitario sul territorio nazionale, i datori di lavoro pubblici e privati assicurano la </a:t>
            </a:r>
            <a:r>
              <a:rPr lang="it-IT" altLang="it-IT" sz="2200" dirty="0">
                <a:solidFill>
                  <a:srgbClr val="FF0000"/>
                </a:solidFill>
                <a:latin typeface="+mn-lt"/>
              </a:rPr>
              <a:t>sorveglianza sanitaria eccezionale </a:t>
            </a:r>
            <a:r>
              <a:rPr lang="it-IT" altLang="it-IT" sz="2200" dirty="0">
                <a:latin typeface="+mn-lt"/>
              </a:rPr>
              <a:t>dei lavoratori maggiormente esposti a rischio di contagio, in ragione dell’età o della condizione di rischio derivante da immunodepressione, anche da patologia COVID-19, o da esiti di patologie oncologiche o dallo svolgimento di terapie salvavita o comunque da comorbilità che possono caratterizzare una maggiore rischiosità. Le amministrazioni pubbliche provvedono alle attività previste al presente comma con le risorse umane, strumentali e finanziarie previste a legislazione vigente.</a:t>
            </a:r>
          </a:p>
        </p:txBody>
      </p:sp>
      <p:sp>
        <p:nvSpPr>
          <p:cNvPr id="12291" name="CasellaDiTesto 4">
            <a:extLst>
              <a:ext uri="{FF2B5EF4-FFF2-40B4-BE49-F238E27FC236}">
                <a16:creationId xmlns:a16="http://schemas.microsoft.com/office/drawing/2014/main" id="{5DAF8E6D-3893-4C14-8811-47367406FF18}"/>
              </a:ext>
            </a:extLst>
          </p:cNvPr>
          <p:cNvSpPr txBox="1">
            <a:spLocks noChangeArrowheads="1"/>
          </p:cNvSpPr>
          <p:nvPr/>
        </p:nvSpPr>
        <p:spPr bwMode="auto">
          <a:xfrm>
            <a:off x="818027" y="896788"/>
            <a:ext cx="9144000" cy="480131"/>
          </a:xfrm>
          <a:prstGeom prst="rect">
            <a:avLst/>
          </a:prstGeom>
        </p:spPr>
        <p:txBody>
          <a:bodyPr vert="horz" lIns="91440" tIns="45720" rIns="91440" bIns="45720" rtlCol="0" anchor="ctr">
            <a:normAutofit fontScale="97500"/>
          </a:bodyPr>
          <a:lstStyle>
            <a:lvl1pPr>
              <a:lnSpc>
                <a:spcPct val="90000"/>
              </a:lnSpc>
              <a:spcBef>
                <a:spcPct val="0"/>
              </a:spcBef>
              <a:buNone/>
              <a:defRPr sz="2800" b="1">
                <a:latin typeface="+mj-lt"/>
                <a:ea typeface="+mj-ea"/>
                <a:cs typeface="+mj-cs"/>
              </a:defRPr>
            </a:lvl1pPr>
          </a:lstStyle>
          <a:p>
            <a:r>
              <a:rPr lang="it-IT" altLang="it-IT" dirty="0"/>
              <a:t>Decreto Legge 19/5/2020, n. 34</a:t>
            </a:r>
          </a:p>
        </p:txBody>
      </p:sp>
      <p:pic>
        <p:nvPicPr>
          <p:cNvPr id="12292" name="Picture 4" descr="sicurscuola_logo_img">
            <a:extLst>
              <a:ext uri="{FF2B5EF4-FFF2-40B4-BE49-F238E27FC236}">
                <a16:creationId xmlns:a16="http://schemas.microsoft.com/office/drawing/2014/main" id="{EDE7C4AD-B00B-49AB-A310-134CB6ADB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7957" y="318476"/>
            <a:ext cx="10620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5">
            <a:extLst>
              <a:ext uri="{FF2B5EF4-FFF2-40B4-BE49-F238E27FC236}">
                <a16:creationId xmlns:a16="http://schemas.microsoft.com/office/drawing/2014/main" id="{0CE3ECB1-AC57-4C35-A9E9-D5AFF940D784}"/>
              </a:ext>
            </a:extLst>
          </p:cNvPr>
          <p:cNvSpPr txBox="1">
            <a:spLocks noChangeArrowheads="1"/>
          </p:cNvSpPr>
          <p:nvPr/>
        </p:nvSpPr>
        <p:spPr bwMode="auto">
          <a:xfrm>
            <a:off x="10567956" y="778851"/>
            <a:ext cx="10779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it-IT" altLang="it-IT" sz="1400">
                <a:solidFill>
                  <a:srgbClr val="336699"/>
                </a:solidFill>
                <a:latin typeface="Arial Black" panose="020B0A04020102020204" pitchFamily="34" charset="0"/>
              </a:rPr>
              <a:t>Si</a:t>
            </a:r>
            <a:r>
              <a:rPr lang="it-IT" altLang="it-IT" sz="1400">
                <a:solidFill>
                  <a:srgbClr val="FF6600"/>
                </a:solidFill>
                <a:latin typeface="Arial Black" panose="020B0A04020102020204" pitchFamily="34" charset="0"/>
              </a:rPr>
              <a:t>R</a:t>
            </a:r>
            <a:r>
              <a:rPr lang="it-IT" altLang="it-IT" sz="1400">
                <a:solidFill>
                  <a:srgbClr val="336699"/>
                </a:solidFill>
                <a:latin typeface="Arial Black" panose="020B0A04020102020204" pitchFamily="34" charset="0"/>
              </a:rPr>
              <a:t>Ve</a:t>
            </a:r>
            <a:r>
              <a:rPr lang="it-IT" altLang="it-IT" sz="1400">
                <a:solidFill>
                  <a:srgbClr val="FF6600"/>
                </a:solidFill>
                <a:latin typeface="Arial Black" panose="020B0A04020102020204" pitchFamily="34" charset="0"/>
              </a:rPr>
              <a:t>S</a:t>
            </a:r>
            <a:r>
              <a:rPr lang="it-IT" altLang="it-IT" sz="1400">
                <a:solidFill>
                  <a:srgbClr val="336699"/>
                </a:solidFill>
                <a:latin typeface="Arial Black" panose="020B0A04020102020204" pitchFamily="34" charset="0"/>
              </a:rPr>
              <a:t>S</a:t>
            </a:r>
          </a:p>
        </p:txBody>
      </p:sp>
      <p:sp>
        <p:nvSpPr>
          <p:cNvPr id="6" name="Titolo 1">
            <a:extLst>
              <a:ext uri="{FF2B5EF4-FFF2-40B4-BE49-F238E27FC236}">
                <a16:creationId xmlns:a16="http://schemas.microsoft.com/office/drawing/2014/main" id="{206E4C41-5FC9-4584-9940-E397EA4A032D}"/>
              </a:ext>
            </a:extLst>
          </p:cNvPr>
          <p:cNvSpPr txBox="1">
            <a:spLocks/>
          </p:cNvSpPr>
          <p:nvPr/>
        </p:nvSpPr>
        <p:spPr>
          <a:xfrm>
            <a:off x="818027" y="228511"/>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DOVE NON E’ PREVISTO IL MEDICO COMPETENTE?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ttangolo 1">
            <a:extLst>
              <a:ext uri="{FF2B5EF4-FFF2-40B4-BE49-F238E27FC236}">
                <a16:creationId xmlns:a16="http://schemas.microsoft.com/office/drawing/2014/main" id="{9D578DC7-F8A0-48C7-B4B2-3218D2E3D6E7}"/>
              </a:ext>
            </a:extLst>
          </p:cNvPr>
          <p:cNvSpPr>
            <a:spLocks noChangeArrowheads="1"/>
          </p:cNvSpPr>
          <p:nvPr/>
        </p:nvSpPr>
        <p:spPr bwMode="auto">
          <a:xfrm>
            <a:off x="1005878" y="908050"/>
            <a:ext cx="8496300" cy="472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it-IT" sz="2200" b="1" dirty="0">
                <a:solidFill>
                  <a:srgbClr val="FF0000"/>
                </a:solidFill>
                <a:cs typeface="Arial" panose="020B0604020202020204" pitchFamily="34" charset="0"/>
              </a:rPr>
              <a:t>Art. 83, comma 2</a:t>
            </a:r>
          </a:p>
          <a:p>
            <a:pPr algn="just" eaLnBrk="1" hangingPunct="1">
              <a:spcBef>
                <a:spcPct val="0"/>
              </a:spcBef>
              <a:buFontTx/>
              <a:buNone/>
            </a:pPr>
            <a:r>
              <a:rPr lang="it-IT" altLang="it-IT" sz="2200" dirty="0">
                <a:latin typeface="+mn-lt"/>
              </a:rPr>
              <a:t>Per i datori di lavoro che, ai sensi dell’articolo 18, comma 1, lettera a), del </a:t>
            </a:r>
            <a:r>
              <a:rPr lang="it-IT" altLang="it-IT" sz="2200" dirty="0" err="1">
                <a:latin typeface="+mn-lt"/>
              </a:rPr>
              <a:t>D.Lgs.</a:t>
            </a:r>
            <a:r>
              <a:rPr lang="it-IT" altLang="it-IT" sz="2200" dirty="0">
                <a:latin typeface="+mn-lt"/>
              </a:rPr>
              <a:t> 81/2008, non sono tenuti alla nomina del medico competente per l’effettuazione della sorveglianza sanitaria nei casi previsti dal medesimo decreto, fermo restando la </a:t>
            </a:r>
            <a:r>
              <a:rPr lang="it-IT" altLang="it-IT" sz="2200" dirty="0">
                <a:solidFill>
                  <a:srgbClr val="FF0000"/>
                </a:solidFill>
                <a:latin typeface="+mn-lt"/>
              </a:rPr>
              <a:t>possibilità di nominarne uno </a:t>
            </a:r>
            <a:r>
              <a:rPr lang="it-IT" altLang="it-IT" sz="2200" dirty="0">
                <a:latin typeface="+mn-lt"/>
              </a:rPr>
              <a:t>per il </a:t>
            </a:r>
            <a:r>
              <a:rPr lang="it-IT" altLang="it-IT" sz="2200" dirty="0">
                <a:solidFill>
                  <a:srgbClr val="FF0000"/>
                </a:solidFill>
                <a:latin typeface="+mn-lt"/>
              </a:rPr>
              <a:t>periodo emergenziale,</a:t>
            </a:r>
            <a:r>
              <a:rPr lang="it-IT" altLang="it-IT" sz="2200" dirty="0">
                <a:latin typeface="+mn-lt"/>
              </a:rPr>
              <a:t> la </a:t>
            </a:r>
            <a:r>
              <a:rPr lang="it-IT" altLang="it-IT" sz="2200" dirty="0">
                <a:solidFill>
                  <a:srgbClr val="FF0000"/>
                </a:solidFill>
                <a:latin typeface="+mn-lt"/>
              </a:rPr>
              <a:t>sorveglianza sanitaria eccezionale </a:t>
            </a:r>
            <a:r>
              <a:rPr lang="it-IT" altLang="it-IT" sz="2200" dirty="0">
                <a:latin typeface="+mn-lt"/>
              </a:rPr>
              <a:t>di cui al comma 1 del presente articolo può essere richiesta ai </a:t>
            </a:r>
            <a:r>
              <a:rPr lang="it-IT" altLang="it-IT" sz="2200" dirty="0">
                <a:solidFill>
                  <a:srgbClr val="FF0000"/>
                </a:solidFill>
                <a:latin typeface="+mn-lt"/>
              </a:rPr>
              <a:t>servizi territoriali dell’INAIL </a:t>
            </a:r>
            <a:r>
              <a:rPr lang="it-IT" altLang="it-IT" sz="2200" dirty="0">
                <a:latin typeface="+mn-lt"/>
              </a:rPr>
              <a:t>che vi provvedono con propri medici del lavoro, su richiesta del datore di lavoro, avvalendosi anche del contingente di personale di cui all’articolo 10 del decreto-legge 17 marzo 2020, n. 18, convertito, con modificazioni, dalla legge 24 aprile 2020, n. 27. </a:t>
            </a:r>
          </a:p>
          <a:p>
            <a:pPr algn="just" eaLnBrk="1" hangingPunct="1">
              <a:spcBef>
                <a:spcPct val="0"/>
              </a:spcBef>
              <a:buFontTx/>
              <a:buNone/>
            </a:pPr>
            <a:endParaRPr lang="it-IT" altLang="it-IT" sz="1100" b="1" dirty="0">
              <a:cs typeface="Arial" panose="020B0604020202020204" pitchFamily="34" charset="0"/>
            </a:endParaRPr>
          </a:p>
          <a:p>
            <a:pPr algn="just" eaLnBrk="1" hangingPunct="1">
              <a:spcBef>
                <a:spcPct val="0"/>
              </a:spcBef>
              <a:buFontTx/>
              <a:buNone/>
            </a:pPr>
            <a:r>
              <a:rPr lang="it-IT" altLang="it-IT" sz="1600" b="1" dirty="0">
                <a:latin typeface="Calibri" panose="020F0502020204030204" pitchFamily="34" charset="0"/>
                <a:cs typeface="Calibri" panose="020F0502020204030204" pitchFamily="34" charset="0"/>
              </a:rPr>
              <a:t>Per i dettagli sul ricorso all’INAIL si rimanda alla circolare INAIL del 29/6/2020 («Sorveglianza sanitaria eccezionale per rischio da contagio virus SARS-CoV-2, DL 19/5/2020, n. 34, art. 83, comma 2»)</a:t>
            </a:r>
          </a:p>
        </p:txBody>
      </p:sp>
      <p:sp>
        <p:nvSpPr>
          <p:cNvPr id="13315" name="CasellaDiTesto 4">
            <a:extLst>
              <a:ext uri="{FF2B5EF4-FFF2-40B4-BE49-F238E27FC236}">
                <a16:creationId xmlns:a16="http://schemas.microsoft.com/office/drawing/2014/main" id="{2BB76C68-FB28-45B2-AA7C-E5DCF1B00AB6}"/>
              </a:ext>
            </a:extLst>
          </p:cNvPr>
          <p:cNvSpPr txBox="1">
            <a:spLocks noChangeArrowheads="1"/>
          </p:cNvSpPr>
          <p:nvPr/>
        </p:nvSpPr>
        <p:spPr bwMode="auto">
          <a:xfrm>
            <a:off x="1005878" y="32385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it-IT" altLang="it-IT" sz="2700" b="1" dirty="0">
                <a:latin typeface="+mj-lt"/>
                <a:ea typeface="+mj-ea"/>
                <a:cs typeface="+mj-cs"/>
              </a:rPr>
              <a:t>Decreto</a:t>
            </a:r>
            <a:r>
              <a:rPr lang="it-IT" altLang="it-IT" b="1" dirty="0">
                <a:solidFill>
                  <a:srgbClr val="FF0000"/>
                </a:solidFill>
                <a:latin typeface="Arial Black" panose="020B0A04020102020204" pitchFamily="34" charset="0"/>
              </a:rPr>
              <a:t> </a:t>
            </a:r>
            <a:r>
              <a:rPr lang="it-IT" altLang="it-IT" sz="2700" b="1" dirty="0">
                <a:latin typeface="+mj-lt"/>
                <a:ea typeface="+mj-ea"/>
                <a:cs typeface="+mj-cs"/>
              </a:rPr>
              <a:t>Legge 19/5/2020, n. 34</a:t>
            </a:r>
          </a:p>
        </p:txBody>
      </p:sp>
      <p:pic>
        <p:nvPicPr>
          <p:cNvPr id="13316" name="Picture 4" descr="sicurscuola_logo_img">
            <a:extLst>
              <a:ext uri="{FF2B5EF4-FFF2-40B4-BE49-F238E27FC236}">
                <a16:creationId xmlns:a16="http://schemas.microsoft.com/office/drawing/2014/main" id="{C2CD18B5-9F9A-4C85-B896-75B03F9AF4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2402" y="323850"/>
            <a:ext cx="10620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5">
            <a:extLst>
              <a:ext uri="{FF2B5EF4-FFF2-40B4-BE49-F238E27FC236}">
                <a16:creationId xmlns:a16="http://schemas.microsoft.com/office/drawing/2014/main" id="{7F36A76F-50F8-44EB-9B66-2925B238E27A}"/>
              </a:ext>
            </a:extLst>
          </p:cNvPr>
          <p:cNvSpPr txBox="1">
            <a:spLocks noChangeArrowheads="1"/>
          </p:cNvSpPr>
          <p:nvPr/>
        </p:nvSpPr>
        <p:spPr bwMode="auto">
          <a:xfrm>
            <a:off x="10812401" y="784225"/>
            <a:ext cx="10779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it-IT" altLang="it-IT" sz="1400">
                <a:solidFill>
                  <a:srgbClr val="336699"/>
                </a:solidFill>
                <a:latin typeface="Arial Black" panose="020B0A04020102020204" pitchFamily="34" charset="0"/>
              </a:rPr>
              <a:t>Si</a:t>
            </a:r>
            <a:r>
              <a:rPr lang="it-IT" altLang="it-IT" sz="1400">
                <a:solidFill>
                  <a:srgbClr val="FF6600"/>
                </a:solidFill>
                <a:latin typeface="Arial Black" panose="020B0A04020102020204" pitchFamily="34" charset="0"/>
              </a:rPr>
              <a:t>R</a:t>
            </a:r>
            <a:r>
              <a:rPr lang="it-IT" altLang="it-IT" sz="1400">
                <a:solidFill>
                  <a:srgbClr val="336699"/>
                </a:solidFill>
                <a:latin typeface="Arial Black" panose="020B0A04020102020204" pitchFamily="34" charset="0"/>
              </a:rPr>
              <a:t>Ve</a:t>
            </a:r>
            <a:r>
              <a:rPr lang="it-IT" altLang="it-IT" sz="1400">
                <a:solidFill>
                  <a:srgbClr val="FF6600"/>
                </a:solidFill>
                <a:latin typeface="Arial Black" panose="020B0A04020102020204" pitchFamily="34" charset="0"/>
              </a:rPr>
              <a:t>S</a:t>
            </a:r>
            <a:r>
              <a:rPr lang="it-IT" altLang="it-IT" sz="1400">
                <a:solidFill>
                  <a:srgbClr val="336699"/>
                </a:solidFill>
                <a:latin typeface="Arial Black" panose="020B0A04020102020204" pitchFamily="34" charset="0"/>
              </a:rPr>
              <a:t>S</a:t>
            </a:r>
          </a:p>
        </p:txBody>
      </p:sp>
      <p:sp>
        <p:nvSpPr>
          <p:cNvPr id="7" name="CasellaDiTesto 6">
            <a:extLst>
              <a:ext uri="{FF2B5EF4-FFF2-40B4-BE49-F238E27FC236}">
                <a16:creationId xmlns:a16="http://schemas.microsoft.com/office/drawing/2014/main" id="{2BC10093-C9AE-4142-90E5-1B3225706890}"/>
              </a:ext>
            </a:extLst>
          </p:cNvPr>
          <p:cNvSpPr txBox="1"/>
          <p:nvPr/>
        </p:nvSpPr>
        <p:spPr>
          <a:xfrm>
            <a:off x="1005878" y="5795264"/>
            <a:ext cx="6097508" cy="523220"/>
          </a:xfrm>
          <a:prstGeom prst="rect">
            <a:avLst/>
          </a:prstGeom>
          <a:noFill/>
        </p:spPr>
        <p:txBody>
          <a:bodyPr wrap="square">
            <a:spAutoFit/>
          </a:bodyPr>
          <a:lstStyle/>
          <a:p>
            <a:pPr algn="just" eaLnBrk="1" hangingPunct="1">
              <a:spcBef>
                <a:spcPct val="0"/>
              </a:spcBef>
              <a:buFontTx/>
              <a:buNone/>
            </a:pPr>
            <a:endParaRPr lang="it-IT" altLang="it-IT" sz="1000" b="1" dirty="0">
              <a:cs typeface="Arial" panose="020B0604020202020204" pitchFamily="34" charset="0"/>
            </a:endParaRPr>
          </a:p>
          <a:p>
            <a:pPr algn="just" eaLnBrk="1" hangingPunct="1">
              <a:spcBef>
                <a:spcPct val="0"/>
              </a:spcBef>
              <a:buFontTx/>
              <a:buNone/>
            </a:pPr>
            <a:r>
              <a:rPr lang="it-IT" altLang="it-IT" sz="1800" b="1" dirty="0">
                <a:latin typeface="+mn-lt"/>
              </a:rPr>
              <a:t>Costo della visita c/o INAIL è di 50€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D5C8C5-70DB-0F40-B3FE-379D64EFB491}"/>
              </a:ext>
            </a:extLst>
          </p:cNvPr>
          <p:cNvSpPr>
            <a:spLocks noGrp="1"/>
          </p:cNvSpPr>
          <p:nvPr>
            <p:ph type="title" idx="4294967295"/>
          </p:nvPr>
        </p:nvSpPr>
        <p:spPr>
          <a:xfrm>
            <a:off x="226337" y="187670"/>
            <a:ext cx="10515600" cy="453582"/>
          </a:xfrm>
        </p:spPr>
        <p:txBody>
          <a:bodyPr>
            <a:normAutofit fontScale="90000"/>
          </a:bodyPr>
          <a:lstStyle/>
          <a:p>
            <a:r>
              <a:rPr lang="it-IT" sz="2800" b="1" dirty="0"/>
              <a:t>SOGGETTI FRAGILI</a:t>
            </a:r>
          </a:p>
        </p:txBody>
      </p:sp>
      <p:sp>
        <p:nvSpPr>
          <p:cNvPr id="4" name="Rettangolo 3">
            <a:extLst>
              <a:ext uri="{FF2B5EF4-FFF2-40B4-BE49-F238E27FC236}">
                <a16:creationId xmlns:a16="http://schemas.microsoft.com/office/drawing/2014/main" id="{49DF4B52-B213-9F41-85DA-61C0DCC85FC9}"/>
              </a:ext>
            </a:extLst>
          </p:cNvPr>
          <p:cNvSpPr/>
          <p:nvPr/>
        </p:nvSpPr>
        <p:spPr>
          <a:xfrm>
            <a:off x="292654" y="641252"/>
            <a:ext cx="11606691" cy="5984780"/>
          </a:xfrm>
          <a:prstGeom prst="rect">
            <a:avLst/>
          </a:prstGeom>
        </p:spPr>
        <p:txBody>
          <a:bodyPr wrap="square">
            <a:spAutoFit/>
          </a:bodyPr>
          <a:lstStyle/>
          <a:p>
            <a:pPr algn="just">
              <a:lnSpc>
                <a:spcPts val="1650"/>
              </a:lnSpc>
              <a:spcAft>
                <a:spcPts val="800"/>
              </a:spcAft>
            </a:pPr>
            <a:r>
              <a:rPr lang="it-IT" sz="1800" dirty="0">
                <a:effectLst/>
                <a:latin typeface="Calibri" panose="020F0502020204030204" pitchFamily="34" charset="0"/>
                <a:ea typeface="Calibri" panose="020F0502020204030204" pitchFamily="34"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b="1" i="1" dirty="0">
                <a:solidFill>
                  <a:srgbClr val="000000"/>
                </a:solidFill>
                <a:latin typeface="Calibri" panose="020F0502020204030204" pitchFamily="34" charset="0"/>
                <a:cs typeface="Calibri" panose="020F0502020204030204" pitchFamily="34" charset="0"/>
              </a:rPr>
              <a:t>«</a:t>
            </a:r>
            <a:r>
              <a:rPr lang="it-IT" b="1" i="1" dirty="0" err="1">
                <a:solidFill>
                  <a:srgbClr val="000000"/>
                </a:solidFill>
                <a:latin typeface="Calibri" panose="020F0502020204030204" pitchFamily="34" charset="0"/>
                <a:cs typeface="Calibri" panose="020F0502020204030204" pitchFamily="34" charset="0"/>
              </a:rPr>
              <a:t>D.Lgs</a:t>
            </a:r>
            <a:r>
              <a:rPr lang="it-IT" b="1" i="1" dirty="0">
                <a:solidFill>
                  <a:srgbClr val="000000"/>
                </a:solidFill>
                <a:latin typeface="Calibri" panose="020F0502020204030204" pitchFamily="34" charset="0"/>
                <a:cs typeface="Calibri" panose="020F0502020204030204" pitchFamily="34" charset="0"/>
              </a:rPr>
              <a:t> 17 marzo 2020 n. 18 (Misure urgenti per la tutela del periodo di sorveglianza attiva dei   lavoratori  del settore privato) art. Art. 26 dispone l’attuazione di misure specifiche per la tutela dei lavoratori con disabilità,  </a:t>
            </a:r>
            <a:r>
              <a:rPr lang="it-IT" b="1" i="1" dirty="0" err="1">
                <a:solidFill>
                  <a:srgbClr val="000000"/>
                </a:solidFill>
                <a:latin typeface="Calibri" panose="020F0502020204030204" pitchFamily="34" charset="0"/>
                <a:cs typeface="Calibri" panose="020F0502020204030204" pitchFamily="34" charset="0"/>
              </a:rPr>
              <a:t>D.Lgs</a:t>
            </a:r>
            <a:r>
              <a:rPr lang="it-IT" b="1" i="1" dirty="0">
                <a:solidFill>
                  <a:srgbClr val="000000"/>
                </a:solidFill>
                <a:latin typeface="Calibri" panose="020F0502020204030204" pitchFamily="34" charset="0"/>
                <a:cs typeface="Calibri" panose="020F0502020204030204" pitchFamily="34" charset="0"/>
              </a:rPr>
              <a:t>  Rilancio del 13.05.2020 art. 77»</a:t>
            </a:r>
          </a:p>
          <a:p>
            <a:pPr algn="just">
              <a:lnSpc>
                <a:spcPts val="1650"/>
              </a:lnSpc>
              <a:spcAft>
                <a:spcPts val="800"/>
              </a:spcAft>
            </a:pPr>
            <a:endParaRPr lang="it-IT" sz="1800" b="1" dirty="0">
              <a:effectLst/>
              <a:latin typeface="Calibri" panose="020F0502020204030204" pitchFamily="34" charset="0"/>
              <a:ea typeface="Calibri" panose="020F0502020204030204" pitchFamily="34" charset="0"/>
              <a:cs typeface="Calibri" panose="020F0502020204030204" pitchFamily="34" charset="0"/>
            </a:endParaRPr>
          </a:p>
          <a:p>
            <a:pPr algn="just">
              <a:lnSpc>
                <a:spcPts val="1650"/>
              </a:lnSpc>
              <a:spcAft>
                <a:spcPts val="800"/>
              </a:spcAft>
            </a:pPr>
            <a:r>
              <a:rPr lang="it-IT" sz="1800" b="1" dirty="0">
                <a:effectLst/>
                <a:latin typeface="Calibri" panose="020F0502020204030204" pitchFamily="34" charset="0"/>
                <a:ea typeface="Calibri" panose="020F0502020204030204" pitchFamily="34" charset="0"/>
                <a:cs typeface="Calibri" panose="020F0502020204030204" pitchFamily="34" charset="0"/>
              </a:rPr>
              <a:t>Definizione ....</a:t>
            </a:r>
          </a:p>
          <a:p>
            <a:pPr algn="just">
              <a:lnSpc>
                <a:spcPts val="1650"/>
              </a:lnSpc>
              <a:spcAft>
                <a:spcPts val="800"/>
              </a:spcAft>
            </a:pPr>
            <a:r>
              <a:rPr lang="it-IT" i="1" dirty="0">
                <a:solidFill>
                  <a:srgbClr val="000000"/>
                </a:solidFill>
                <a:latin typeface="Calibri" panose="020F0502020204030204" pitchFamily="34" charset="0"/>
                <a:ea typeface="Calibri" panose="020F0502020204030204" pitchFamily="34" charset="0"/>
                <a:cs typeface="Calibri" panose="020F0502020204030204" pitchFamily="34" charset="0"/>
              </a:rPr>
              <a:t>I</a:t>
            </a: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lavoratori dipendenti pubblici e privati, in possesso del riconoscimento di disabilità con connotazione di </a:t>
            </a:r>
          </a:p>
          <a:p>
            <a:pPr algn="just">
              <a:lnSpc>
                <a:spcPts val="1650"/>
              </a:lnSpc>
              <a:spcAft>
                <a:spcPts val="800"/>
              </a:spcAft>
            </a:pP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gravità ai sensi dell’art. </a:t>
            </a: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 comma 3 della Legge n.104/92, </a:t>
            </a: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nonché ai lavoratori in possesso di certificazione </a:t>
            </a:r>
          </a:p>
          <a:p>
            <a:pPr algn="just">
              <a:lnSpc>
                <a:spcPts val="1650"/>
              </a:lnSpc>
              <a:spcAft>
                <a:spcPts val="800"/>
              </a:spcAft>
            </a:pP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rilasciata dai competenti organi medi legali, attestante una condizione di rischio </a:t>
            </a:r>
          </a:p>
          <a:p>
            <a:pPr algn="just">
              <a:lnSpc>
                <a:spcPct val="107000"/>
              </a:lnSpc>
              <a:spcAft>
                <a:spcPts val="800"/>
              </a:spcAft>
            </a:pP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derivante da  immunodepressione, patologia oncologica o relative terapie salvavita ai sensi dell’art. </a:t>
            </a: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 comma 1 </a:t>
            </a:r>
          </a:p>
          <a:p>
            <a:pPr algn="just">
              <a:lnSpc>
                <a:spcPct val="107000"/>
              </a:lnSpc>
              <a:spcAft>
                <a:spcPts val="800"/>
              </a:spcAft>
            </a:pP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della Legge n.104/92</a:t>
            </a:r>
            <a:endParaRPr lang="it-IT"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periodo di assenza dal servizio prescritto dalle </a:t>
            </a: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autorità sanitarie competenti </a:t>
            </a: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è </a:t>
            </a: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equiparato al ricovero </a:t>
            </a:r>
          </a:p>
          <a:p>
            <a:pPr algn="just">
              <a:lnSpc>
                <a:spcPct val="107000"/>
              </a:lnSpc>
              <a:spcAft>
                <a:spcPts val="800"/>
              </a:spcAft>
            </a:pP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ospedaliero </a:t>
            </a:r>
            <a:r>
              <a:rPr lang="it-IT" sz="1800" i="1" dirty="0">
                <a:effectLst/>
                <a:latin typeface="Calibri" panose="020F0502020204030204" pitchFamily="34" charset="0"/>
                <a:ea typeface="Calibri" panose="020F0502020204030204" pitchFamily="34" charset="0"/>
                <a:cs typeface="Calibri" panose="020F0502020204030204" pitchFamily="34" charset="0"/>
              </a:rPr>
              <a:t>«</a:t>
            </a:r>
            <a:r>
              <a:rPr lang="it-IT" dirty="0">
                <a:latin typeface="Calibri" panose="020F0502020204030204" pitchFamily="34" charset="0"/>
                <a:ea typeface="Calibri" panose="020F0502020204030204" pitchFamily="34" charset="0"/>
                <a:cs typeface="Calibri" panose="020F0502020204030204" pitchFamily="34" charset="0"/>
              </a:rPr>
              <a:t>codice V07» </a:t>
            </a: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 cui all’articolo 19, comma 1, del decreto legge 2 marzo 2020, n.9 che può protrarsi</a:t>
            </a:r>
          </a:p>
          <a:p>
            <a:pPr algn="just">
              <a:lnSpc>
                <a:spcPct val="107000"/>
              </a:lnSpc>
              <a:spcAft>
                <a:spcPts val="800"/>
              </a:spcAft>
            </a:pPr>
            <a:r>
              <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fino al </a:t>
            </a:r>
            <a:r>
              <a:rPr lang="it-IT"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31 luglio</a:t>
            </a:r>
          </a:p>
          <a:p>
            <a:pPr algn="just">
              <a:lnSpc>
                <a:spcPct val="107000"/>
              </a:lnSpc>
              <a:spcAft>
                <a:spcPts val="800"/>
              </a:spcAft>
            </a:pPr>
            <a:endParaRPr lang="it-IT"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it-IT" sz="1200" b="1" i="1" dirty="0">
              <a:solidFill>
                <a:srgbClr val="000000"/>
              </a:solidFill>
              <a:latin typeface="Calibri" panose="020F0502020204030204" pitchFamily="34" charset="0"/>
              <a:cs typeface="Calibri" panose="020F0502020204030204" pitchFamily="34" charset="0"/>
            </a:endParaRPr>
          </a:p>
          <a:p>
            <a:pPr algn="just">
              <a:lnSpc>
                <a:spcPct val="107000"/>
              </a:lnSpc>
              <a:spcAft>
                <a:spcPts val="800"/>
              </a:spcAft>
            </a:pPr>
            <a:endParaRPr lang="it-IT"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9251635"/>
      </p:ext>
    </p:extLst>
  </p:cSld>
  <p:clrMapOvr>
    <a:masterClrMapping/>
  </p:clrMapOvr>
  <mc:AlternateContent xmlns:mc="http://schemas.openxmlformats.org/markup-compatibility/2006" xmlns:p14="http://schemas.microsoft.com/office/powerpoint/2010/main">
    <mc:Choice Requires="p14">
      <p:transition spd="slow" p14:dur="2000" advTm="142312"/>
    </mc:Choice>
    <mc:Fallback xmlns="">
      <p:transition spd="slow" advTm="142312"/>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3649D125-2BF6-FB47-B54E-ADCBC00ED13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940"/>
          <a:stretch/>
        </p:blipFill>
        <p:spPr>
          <a:xfrm>
            <a:off x="10251197" y="622168"/>
            <a:ext cx="1875367" cy="4557615"/>
          </a:xfrm>
          <a:prstGeom prst="rect">
            <a:avLst/>
          </a:prstGeom>
        </p:spPr>
      </p:pic>
      <p:sp>
        <p:nvSpPr>
          <p:cNvPr id="2" name="Titolo 1">
            <a:extLst>
              <a:ext uri="{FF2B5EF4-FFF2-40B4-BE49-F238E27FC236}">
                <a16:creationId xmlns:a16="http://schemas.microsoft.com/office/drawing/2014/main" id="{D0D5C8C5-70DB-0F40-B3FE-379D64EFB491}"/>
              </a:ext>
            </a:extLst>
          </p:cNvPr>
          <p:cNvSpPr>
            <a:spLocks noGrp="1"/>
          </p:cNvSpPr>
          <p:nvPr>
            <p:ph type="title" idx="4294967295"/>
          </p:nvPr>
        </p:nvSpPr>
        <p:spPr>
          <a:xfrm>
            <a:off x="0" y="56781"/>
            <a:ext cx="10515600" cy="453582"/>
          </a:xfrm>
        </p:spPr>
        <p:txBody>
          <a:bodyPr>
            <a:normAutofit fontScale="90000"/>
          </a:bodyPr>
          <a:lstStyle/>
          <a:p>
            <a:r>
              <a:rPr lang="it-IT" sz="2800" b="1" dirty="0"/>
              <a:t>SOGGETTI FRAGILI</a:t>
            </a:r>
          </a:p>
        </p:txBody>
      </p:sp>
      <p:sp>
        <p:nvSpPr>
          <p:cNvPr id="4" name="Rettangolo 3">
            <a:extLst>
              <a:ext uri="{FF2B5EF4-FFF2-40B4-BE49-F238E27FC236}">
                <a16:creationId xmlns:a16="http://schemas.microsoft.com/office/drawing/2014/main" id="{49DF4B52-B213-9F41-85DA-61C0DCC85FC9}"/>
              </a:ext>
            </a:extLst>
          </p:cNvPr>
          <p:cNvSpPr/>
          <p:nvPr/>
        </p:nvSpPr>
        <p:spPr>
          <a:xfrm>
            <a:off x="65436" y="770522"/>
            <a:ext cx="11606691" cy="2963055"/>
          </a:xfrm>
          <a:prstGeom prst="rect">
            <a:avLst/>
          </a:prstGeom>
        </p:spPr>
        <p:txBody>
          <a:bodyPr wrap="square">
            <a:spAutoFit/>
          </a:bodyPr>
          <a:lstStyle/>
          <a:p>
            <a:pPr algn="just">
              <a:lnSpc>
                <a:spcPct val="107000"/>
              </a:lnSpc>
              <a:spcAft>
                <a:spcPts val="800"/>
              </a:spcAft>
            </a:pPr>
            <a:r>
              <a:rPr lang="it-IT" dirty="0">
                <a:solidFill>
                  <a:srgbClr val="000000"/>
                </a:solidFill>
                <a:latin typeface="Calibri" panose="020F0502020204030204" pitchFamily="34" charset="0"/>
                <a:ea typeface="Calibri" panose="020F0502020204030204" pitchFamily="34" charset="0"/>
                <a:cs typeface="Calibri" panose="020F0502020204030204" pitchFamily="34" charset="0"/>
              </a:rPr>
              <a:t>Fino al 31 luglio…..</a:t>
            </a:r>
          </a:p>
          <a:p>
            <a:pPr marL="285750" indent="-285750" algn="just">
              <a:lnSpc>
                <a:spcPct val="107000"/>
              </a:lnSpc>
              <a:spcAft>
                <a:spcPts val="800"/>
              </a:spcAft>
              <a:buFont typeface="Arial" panose="020B0604020202020204" pitchFamily="34" charset="0"/>
              <a:buChar char="•"/>
            </a:pP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a:t>
            </a:r>
            <a:r>
              <a:rPr lang="it-IT"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medico di medicina generale</a:t>
            </a: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ha provveduto ad inviare all'INPS un certificato telematico per i soggetti </a:t>
            </a:r>
          </a:p>
          <a:p>
            <a:pPr algn="just">
              <a:lnSpc>
                <a:spcPct val="107000"/>
              </a:lnSpc>
              <a:spcAft>
                <a:spcPts val="800"/>
              </a:spcAft>
            </a:pP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possesso della certificazione di cui alla Legge 104 del 1992, con art. 3 comma 3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 i soggetti in possesso della certificazione di cui alla Legge 104 del 1992, con art. 3 comma 1, in alcune realtà il </a:t>
            </a:r>
            <a:r>
              <a:rPr lang="it-IT"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Servizio di medicina legale</a:t>
            </a: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dell’AULSS di competenza che, valutato il caso, ha rilasciato un certificato che attestava la gravità della malattia (per es. a Verona sono state rilasciate &gt; 400 certificazioni).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0115588"/>
      </p:ext>
    </p:extLst>
  </p:cSld>
  <p:clrMapOvr>
    <a:masterClrMapping/>
  </p:clrMapOvr>
  <mc:AlternateContent xmlns:mc="http://schemas.openxmlformats.org/markup-compatibility/2006" xmlns:p14="http://schemas.microsoft.com/office/powerpoint/2010/main">
    <mc:Choice Requires="p14">
      <p:transition spd="slow" p14:dur="2000" advTm="142312"/>
    </mc:Choice>
    <mc:Fallback xmlns="">
      <p:transition spd="slow" advTm="142312"/>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3649D125-2BF6-FB47-B54E-ADCBC00ED13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940"/>
          <a:stretch/>
        </p:blipFill>
        <p:spPr>
          <a:xfrm>
            <a:off x="10251198" y="622169"/>
            <a:ext cx="1255756" cy="3051804"/>
          </a:xfrm>
          <a:prstGeom prst="rect">
            <a:avLst/>
          </a:prstGeom>
        </p:spPr>
      </p:pic>
      <p:sp>
        <p:nvSpPr>
          <p:cNvPr id="2" name="Titolo 1">
            <a:extLst>
              <a:ext uri="{FF2B5EF4-FFF2-40B4-BE49-F238E27FC236}">
                <a16:creationId xmlns:a16="http://schemas.microsoft.com/office/drawing/2014/main" id="{D0D5C8C5-70DB-0F40-B3FE-379D64EFB491}"/>
              </a:ext>
            </a:extLst>
          </p:cNvPr>
          <p:cNvSpPr>
            <a:spLocks noGrp="1"/>
          </p:cNvSpPr>
          <p:nvPr>
            <p:ph type="title" idx="4294967295"/>
          </p:nvPr>
        </p:nvSpPr>
        <p:spPr>
          <a:xfrm>
            <a:off x="262551" y="242764"/>
            <a:ext cx="10515600" cy="453582"/>
          </a:xfrm>
        </p:spPr>
        <p:txBody>
          <a:bodyPr>
            <a:normAutofit fontScale="90000"/>
          </a:bodyPr>
          <a:lstStyle/>
          <a:p>
            <a:r>
              <a:rPr lang="it-IT" sz="2800" b="1" dirty="0"/>
              <a:t>SOGGETTI FRAGILI</a:t>
            </a:r>
          </a:p>
        </p:txBody>
      </p:sp>
      <p:sp>
        <p:nvSpPr>
          <p:cNvPr id="4" name="Rettangolo 3">
            <a:extLst>
              <a:ext uri="{FF2B5EF4-FFF2-40B4-BE49-F238E27FC236}">
                <a16:creationId xmlns:a16="http://schemas.microsoft.com/office/drawing/2014/main" id="{49DF4B52-B213-9F41-85DA-61C0DCC85FC9}"/>
              </a:ext>
            </a:extLst>
          </p:cNvPr>
          <p:cNvSpPr/>
          <p:nvPr/>
        </p:nvSpPr>
        <p:spPr>
          <a:xfrm>
            <a:off x="292654" y="770522"/>
            <a:ext cx="11606691" cy="4130041"/>
          </a:xfrm>
          <a:prstGeom prst="rect">
            <a:avLst/>
          </a:prstGeom>
        </p:spPr>
        <p:txBody>
          <a:bodyPr wrap="square">
            <a:spAutoFit/>
          </a:bodyPr>
          <a:lstStyle/>
          <a:p>
            <a:pPr algn="just">
              <a:lnSpc>
                <a:spcPts val="1650"/>
              </a:lnSpc>
              <a:spcAft>
                <a:spcPts val="800"/>
              </a:spcAft>
            </a:pPr>
            <a:r>
              <a:rPr lang="it-IT" sz="1800" b="1" dirty="0">
                <a:effectLst/>
                <a:latin typeface="Calibri" panose="020F0502020204030204" pitchFamily="34" charset="0"/>
                <a:ea typeface="Calibri" panose="020F0502020204030204" pitchFamily="34" charset="0"/>
                <a:cs typeface="Calibri" panose="020F0502020204030204" pitchFamily="34" charset="0"/>
              </a:rPr>
              <a:t> </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650"/>
              </a:lnSpc>
              <a:spcAft>
                <a:spcPts val="800"/>
              </a:spcAft>
            </a:pPr>
            <a:r>
              <a:rPr lang="it-IT" sz="1800" b="1" dirty="0">
                <a:effectLst/>
                <a:latin typeface="Calibri" panose="020F0502020204030204" pitchFamily="34" charset="0"/>
                <a:ea typeface="Calibri" panose="020F0502020204030204" pitchFamily="34" charset="0"/>
                <a:cs typeface="Calibri" panose="020F0502020204030204" pitchFamily="34" charset="0"/>
              </a:rPr>
              <a:t>Quale vantaggio?</a:t>
            </a:r>
          </a:p>
          <a:p>
            <a:pPr algn="just">
              <a:lnSpc>
                <a:spcPts val="1650"/>
              </a:lnSpc>
              <a:spcAft>
                <a:spcPts val="800"/>
              </a:spcAft>
            </a:pPr>
            <a:r>
              <a:rPr lang="it-IT" dirty="0">
                <a:solidFill>
                  <a:srgbClr val="000000"/>
                </a:solidFill>
                <a:latin typeface="Calibri" panose="020F0502020204030204" pitchFamily="34" charset="0"/>
                <a:ea typeface="Calibri" panose="020F0502020204030204" pitchFamily="34" charset="0"/>
                <a:cs typeface="Calibri" panose="020F0502020204030204" pitchFamily="34" charset="0"/>
              </a:rPr>
              <a:t>A</a:t>
            </a: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ssenza dal servizio con </a:t>
            </a:r>
            <a:r>
              <a:rPr lang="it-IT"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codice </a:t>
            </a:r>
            <a:r>
              <a:rPr lang="it-IT" dirty="0">
                <a:solidFill>
                  <a:srgbClr val="FF0000"/>
                </a:solidFill>
                <a:latin typeface="Calibri" panose="020F0502020204030204" pitchFamily="34" charset="0"/>
                <a:ea typeface="Calibri" panose="020F0502020204030204" pitchFamily="34" charset="0"/>
                <a:cs typeface="Calibri" panose="020F0502020204030204" pitchFamily="34" charset="0"/>
              </a:rPr>
              <a:t>V07 </a:t>
            </a:r>
            <a:r>
              <a:rPr lang="it-IT" dirty="0">
                <a:solidFill>
                  <a:srgbClr val="000000"/>
                </a:solidFill>
                <a:latin typeface="Calibri" panose="020F0502020204030204" pitchFamily="34" charset="0"/>
                <a:ea typeface="Calibri" panose="020F0502020204030204" pitchFamily="34" charset="0"/>
                <a:cs typeface="Calibri" panose="020F0502020204030204" pitchFamily="34" charset="0"/>
              </a:rPr>
              <a:t>che corrisponde alla voce "isolamento" o "ricovero ospedaliero" </a:t>
            </a:r>
            <a:endPar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it-IT" dirty="0">
                <a:solidFill>
                  <a:srgbClr val="000000"/>
                </a:solidFill>
                <a:latin typeface="Calibri" panose="020F0502020204030204" pitchFamily="34" charset="0"/>
                <a:ea typeface="Calibri" panose="020F0502020204030204" pitchFamily="34" charset="0"/>
                <a:cs typeface="Calibri" panose="020F0502020204030204" pitchFamily="34" charset="0"/>
              </a:rPr>
              <a:t>….. I gg di assenza non vanno ad assommarsi ai gg di malattia per il comporto.</a:t>
            </a:r>
          </a:p>
          <a:p>
            <a:pPr algn="just">
              <a:lnSpc>
                <a:spcPct val="107000"/>
              </a:lnSpc>
              <a:spcAft>
                <a:spcPts val="800"/>
              </a:spcAft>
            </a:pPr>
            <a:endParaRPr lang="it-IT"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rgbClr val="000000"/>
                </a:solidFill>
                <a:latin typeface="Calibri" panose="020F0502020204030204" pitchFamily="34" charset="0"/>
                <a:ea typeface="Calibri" panose="020F0502020204030204" pitchFamily="34" charset="0"/>
                <a:cs typeface="Times New Roman" panose="02020603050405020304" pitchFamily="18" charset="0"/>
              </a:rPr>
              <a:t>Legge 17 luglio n. 77 di conversione del Decreto Lgs di Rilancio 34/2020, </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dal 1° agosto </a:t>
            </a:r>
            <a:r>
              <a:rPr lang="it-IT" dirty="0">
                <a:solidFill>
                  <a:srgbClr val="000000"/>
                </a:solidFill>
                <a:latin typeface="Calibri" panose="020F0502020204030204" pitchFamily="34" charset="0"/>
                <a:ea typeface="Calibri" panose="020F0502020204030204" pitchFamily="34" charset="0"/>
                <a:cs typeface="Times New Roman" panose="02020603050405020304" pitchFamily="18" charset="0"/>
              </a:rPr>
              <a:t>ripristina il </a:t>
            </a:r>
          </a:p>
          <a:p>
            <a:pPr algn="just">
              <a:lnSpc>
                <a:spcPct val="107000"/>
              </a:lnSpc>
              <a:spcAft>
                <a:spcPts val="800"/>
              </a:spcAft>
            </a:pPr>
            <a:r>
              <a:rPr lang="it-IT" dirty="0">
                <a:solidFill>
                  <a:srgbClr val="000000"/>
                </a:solidFill>
                <a:latin typeface="Calibri" panose="020F0502020204030204" pitchFamily="34" charset="0"/>
                <a:ea typeface="Calibri" panose="020F0502020204030204" pitchFamily="34" charset="0"/>
                <a:cs typeface="Times New Roman" panose="02020603050405020304" pitchFamily="18" charset="0"/>
              </a:rPr>
              <a:t>trattamento ordinario previsto dalla normativa legislativa e contrattuale vigente in materia di </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malattia.</a:t>
            </a:r>
          </a:p>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……….tale certificazione per </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«malattia» </a:t>
            </a:r>
            <a:r>
              <a:rPr lang="it-IT" dirty="0">
                <a:latin typeface="Calibri" panose="020F0502020204030204" pitchFamily="34" charset="0"/>
                <a:ea typeface="Calibri" panose="020F0502020204030204" pitchFamily="34" charset="0"/>
                <a:cs typeface="Times New Roman" panose="02020603050405020304" pitchFamily="18" charset="0"/>
              </a:rPr>
              <a:t>è rilasciata solo da parte del </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medico di medicina generale </a:t>
            </a:r>
            <a:r>
              <a:rPr lang="it-IT" dirty="0">
                <a:latin typeface="Calibri" panose="020F0502020204030204" pitchFamily="34" charset="0"/>
                <a:ea typeface="Calibri" panose="020F0502020204030204" pitchFamily="34" charset="0"/>
                <a:cs typeface="Times New Roman" panose="02020603050405020304" pitchFamily="18" charset="0"/>
              </a:rPr>
              <a:t>o medico ospedaliero</a:t>
            </a:r>
          </a:p>
          <a:p>
            <a:pPr algn="just">
              <a:lnSpc>
                <a:spcPct val="107000"/>
              </a:lnSpc>
              <a:spcAft>
                <a:spcPts val="800"/>
              </a:spcAft>
            </a:pPr>
            <a:endPar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076317"/>
      </p:ext>
    </p:extLst>
  </p:cSld>
  <p:clrMapOvr>
    <a:masterClrMapping/>
  </p:clrMapOvr>
  <mc:AlternateContent xmlns:mc="http://schemas.openxmlformats.org/markup-compatibility/2006" xmlns:p14="http://schemas.microsoft.com/office/powerpoint/2010/main">
    <mc:Choice Requires="p14">
      <p:transition spd="slow" p14:dur="2000" advTm="142312"/>
    </mc:Choice>
    <mc:Fallback xmlns="">
      <p:transition spd="slow" advTm="14231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8DB989-0C46-4529-B9D6-C599DF4880B5}"/>
              </a:ext>
            </a:extLst>
          </p:cNvPr>
          <p:cNvSpPr>
            <a:spLocks noGrp="1"/>
          </p:cNvSpPr>
          <p:nvPr>
            <p:ph type="ctrTitle"/>
          </p:nvPr>
        </p:nvSpPr>
        <p:spPr>
          <a:xfrm>
            <a:off x="564332" y="2308369"/>
            <a:ext cx="9144000" cy="2387600"/>
          </a:xfrm>
        </p:spPr>
        <p:txBody>
          <a:bodyPr>
            <a:noAutofit/>
          </a:bodyPr>
          <a:lstStyle/>
          <a:p>
            <a:pPr algn="just"/>
            <a:r>
              <a:rPr lang="it-IT" sz="2000" b="0" i="0" u="none" strike="noStrike" dirty="0">
                <a:solidFill>
                  <a:srgbClr val="222222"/>
                </a:solidFill>
                <a:effectLst/>
                <a:latin typeface="&amp;quot"/>
              </a:rPr>
              <a:t>Con la pubblicazione del </a:t>
            </a:r>
            <a:r>
              <a:rPr lang="it-IT" sz="2000" b="1" i="0" u="none" strike="noStrike" dirty="0">
                <a:solidFill>
                  <a:srgbClr val="222222"/>
                </a:solidFill>
                <a:effectLst/>
                <a:latin typeface="&amp;quot"/>
              </a:rPr>
              <a:t>Decreto Legge n. 83 del 30 luglio 2020 </a:t>
            </a:r>
            <a:r>
              <a:rPr lang="it-IT" sz="2000" b="0" i="0" u="none" strike="noStrike" dirty="0">
                <a:solidFill>
                  <a:srgbClr val="222222"/>
                </a:solidFill>
                <a:effectLst/>
                <a:latin typeface="&amp;quot"/>
              </a:rPr>
              <a:t>si pone all'attenzione dei Medici Competenti il </a:t>
            </a:r>
            <a:r>
              <a:rPr lang="it-IT" sz="2000" b="0" i="0" u="none" strike="noStrike" dirty="0">
                <a:solidFill>
                  <a:srgbClr val="FF0000"/>
                </a:solidFill>
                <a:effectLst/>
                <a:latin typeface="&amp;quot"/>
              </a:rPr>
              <a:t>rientro al lavoro dei lavoratori cosiddetti “fragili”</a:t>
            </a:r>
            <a:r>
              <a:rPr lang="it-IT" sz="2000" b="0" i="0" u="none" strike="noStrike" dirty="0">
                <a:solidFill>
                  <a:srgbClr val="222222"/>
                </a:solidFill>
                <a:effectLst/>
                <a:latin typeface="&amp;quot"/>
              </a:rPr>
              <a:t>, cioè </a:t>
            </a:r>
            <a:r>
              <a:rPr lang="it-IT" sz="2000" b="0" i="1" u="none" strike="noStrike" dirty="0">
                <a:solidFill>
                  <a:srgbClr val="222222"/>
                </a:solidFill>
                <a:effectLst/>
                <a:latin typeface="&amp;quot"/>
              </a:rPr>
              <a:t>coloro che in virtù del possesso del riconoscimento di disabilità con connotazione di gravità ai sensi dell’articolo 3, comma 3, della legge 5 febbraio 1992, n. 104, nonché i lavoratori in possesso di certificazione rilasciata ai competenti organi medico-legali, attestante una condizione di rischio derivante da immunodepressione o da esiti da patologie oncologiche o dallo svolgimento di relative terapie salvavita, ai sensi dell’articolo 3, comma 1, della medesima legge n. 104 del 1992</a:t>
            </a:r>
            <a:r>
              <a:rPr lang="it-IT" sz="2000" b="0" i="0" u="none" strike="noStrike" dirty="0">
                <a:effectLst/>
                <a:latin typeface="&amp;quot"/>
              </a:rPr>
              <a:t>, sono stati posti in astensione dal lavoro, dopo varie proroghe, fino all'appena trascorso 31 luglio 2020.</a:t>
            </a:r>
            <a:br>
              <a:rPr lang="it-IT" sz="2000" b="0" i="0" u="none" strike="noStrike" dirty="0">
                <a:effectLst/>
                <a:latin typeface="&amp;quot"/>
              </a:rPr>
            </a:br>
            <a:r>
              <a:rPr lang="it-IT" sz="2000" b="0" i="0" u="none" strike="noStrike" dirty="0">
                <a:effectLst/>
                <a:latin typeface="&amp;quot"/>
              </a:rPr>
              <a:t> </a:t>
            </a:r>
            <a:br>
              <a:rPr lang="it-IT" sz="2000" b="0" i="0" u="none" strike="noStrike" dirty="0">
                <a:effectLst/>
                <a:latin typeface="&amp;quot"/>
              </a:rPr>
            </a:br>
            <a:r>
              <a:rPr lang="it-IT" sz="1800" b="0" i="0" u="none" strike="noStrike" dirty="0">
                <a:solidFill>
                  <a:srgbClr val="222222"/>
                </a:solidFill>
                <a:effectLst/>
                <a:latin typeface="&amp;quot"/>
              </a:rPr>
              <a:t/>
            </a:r>
            <a:br>
              <a:rPr lang="it-IT" sz="1800" b="0" i="0" u="none" strike="noStrike" dirty="0">
                <a:solidFill>
                  <a:srgbClr val="222222"/>
                </a:solidFill>
                <a:effectLst/>
                <a:latin typeface="&amp;quot"/>
              </a:rPr>
            </a:br>
            <a:endParaRPr lang="it-IT" sz="1600" dirty="0"/>
          </a:p>
        </p:txBody>
      </p:sp>
      <p:sp>
        <p:nvSpPr>
          <p:cNvPr id="9" name="Titolo 1">
            <a:extLst>
              <a:ext uri="{FF2B5EF4-FFF2-40B4-BE49-F238E27FC236}">
                <a16:creationId xmlns:a16="http://schemas.microsoft.com/office/drawing/2014/main" id="{CC1585DD-FDCC-4803-93B6-60BD33853A82}"/>
              </a:ext>
            </a:extLst>
          </p:cNvPr>
          <p:cNvSpPr txBox="1">
            <a:spLocks/>
          </p:cNvSpPr>
          <p:nvPr/>
        </p:nvSpPr>
        <p:spPr>
          <a:xfrm>
            <a:off x="564332" y="510363"/>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SOGGETTI FRAGILI</a:t>
            </a:r>
          </a:p>
        </p:txBody>
      </p:sp>
      <p:pic>
        <p:nvPicPr>
          <p:cNvPr id="11" name="Immagine 10">
            <a:extLst>
              <a:ext uri="{FF2B5EF4-FFF2-40B4-BE49-F238E27FC236}">
                <a16:creationId xmlns:a16="http://schemas.microsoft.com/office/drawing/2014/main" id="{4ED43D11-3CBC-46E1-92DC-F0DE032E607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3940"/>
          <a:stretch/>
        </p:blipFill>
        <p:spPr>
          <a:xfrm>
            <a:off x="10205676" y="1400550"/>
            <a:ext cx="1509254" cy="3667868"/>
          </a:xfrm>
          <a:prstGeom prst="rect">
            <a:avLst/>
          </a:prstGeom>
        </p:spPr>
      </p:pic>
      <p:sp>
        <p:nvSpPr>
          <p:cNvPr id="12" name="CasellaDiTesto 11">
            <a:extLst>
              <a:ext uri="{FF2B5EF4-FFF2-40B4-BE49-F238E27FC236}">
                <a16:creationId xmlns:a16="http://schemas.microsoft.com/office/drawing/2014/main" id="{83A224A5-7FF1-4E98-82AE-F5CB6DF37180}"/>
              </a:ext>
            </a:extLst>
          </p:cNvPr>
          <p:cNvSpPr txBox="1"/>
          <p:nvPr/>
        </p:nvSpPr>
        <p:spPr>
          <a:xfrm>
            <a:off x="2764324" y="4465136"/>
            <a:ext cx="5124262" cy="461665"/>
          </a:xfrm>
          <a:prstGeom prst="rect">
            <a:avLst/>
          </a:prstGeom>
          <a:noFill/>
        </p:spPr>
        <p:txBody>
          <a:bodyPr wrap="square" rtlCol="0">
            <a:spAutoFit/>
          </a:bodyPr>
          <a:lstStyle/>
          <a:p>
            <a:r>
              <a:rPr lang="it-IT" sz="2400" i="1" dirty="0">
                <a:solidFill>
                  <a:srgbClr val="FF0000"/>
                </a:solidFill>
                <a:effectLst>
                  <a:outerShdw blurRad="38100" dist="38100" dir="2700000" algn="tl">
                    <a:srgbClr val="000000">
                      <a:alpha val="43137"/>
                    </a:srgbClr>
                  </a:outerShdw>
                </a:effectLst>
              </a:rPr>
              <a:t>………passaggio al concetto di gestione</a:t>
            </a:r>
          </a:p>
        </p:txBody>
      </p:sp>
    </p:spTree>
    <p:extLst>
      <p:ext uri="{BB962C8B-B14F-4D97-AF65-F5344CB8AC3E}">
        <p14:creationId xmlns:p14="http://schemas.microsoft.com/office/powerpoint/2010/main" val="3400756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8DB989-0C46-4529-B9D6-C599DF4880B5}"/>
              </a:ext>
            </a:extLst>
          </p:cNvPr>
          <p:cNvSpPr>
            <a:spLocks noGrp="1"/>
          </p:cNvSpPr>
          <p:nvPr>
            <p:ph type="ctrTitle"/>
          </p:nvPr>
        </p:nvSpPr>
        <p:spPr>
          <a:xfrm>
            <a:off x="564332" y="2707713"/>
            <a:ext cx="9144000" cy="2387600"/>
          </a:xfrm>
        </p:spPr>
        <p:txBody>
          <a:bodyPr>
            <a:noAutofit/>
          </a:bodyPr>
          <a:lstStyle/>
          <a:p>
            <a:pPr algn="l"/>
            <a:r>
              <a:rPr lang="it-IT" sz="1800" b="0" i="0" u="none" strike="noStrike" dirty="0">
                <a:solidFill>
                  <a:srgbClr val="FF0000"/>
                </a:solidFill>
                <a:effectLst/>
                <a:latin typeface="&amp;quot"/>
              </a:rPr>
              <a:t/>
            </a:r>
            <a:br>
              <a:rPr lang="it-IT" sz="1800" b="0" i="0" u="none" strike="noStrike" dirty="0">
                <a:solidFill>
                  <a:srgbClr val="FF0000"/>
                </a:solidFill>
                <a:effectLst/>
                <a:latin typeface="&amp;quot"/>
              </a:rPr>
            </a:br>
            <a:r>
              <a:rPr lang="it-IT" sz="1800" b="0" i="0" u="none" strike="noStrike" dirty="0">
                <a:solidFill>
                  <a:srgbClr val="222222"/>
                </a:solidFill>
                <a:effectLst/>
                <a:latin typeface="&amp;quot"/>
              </a:rPr>
              <a:t> </a:t>
            </a:r>
            <a:br>
              <a:rPr lang="it-IT" sz="1800" b="0" i="0" u="none" strike="noStrike" dirty="0">
                <a:solidFill>
                  <a:srgbClr val="222222"/>
                </a:solidFill>
                <a:effectLst/>
                <a:latin typeface="&amp;quot"/>
              </a:rPr>
            </a:br>
            <a:r>
              <a:rPr lang="it-IT" sz="1800" b="0" i="0" u="none" strike="noStrike" dirty="0">
                <a:solidFill>
                  <a:srgbClr val="222222"/>
                </a:solidFill>
                <a:effectLst/>
                <a:latin typeface="&amp;quot"/>
              </a:rPr>
              <a:t/>
            </a:r>
            <a:br>
              <a:rPr lang="it-IT" sz="1800" b="0" i="0" u="none" strike="noStrike" dirty="0">
                <a:solidFill>
                  <a:srgbClr val="222222"/>
                </a:solidFill>
                <a:effectLst/>
                <a:latin typeface="&amp;quot"/>
              </a:rPr>
            </a:br>
            <a:r>
              <a:rPr lang="it-IT" sz="1800" b="0" i="0" u="none" strike="noStrike" dirty="0">
                <a:solidFill>
                  <a:srgbClr val="222222"/>
                </a:solidFill>
                <a:effectLst/>
                <a:latin typeface="&amp;quot"/>
              </a:rPr>
              <a:t>Il DL citato ha ricompreso fra i vari articoli e provvedimenti posti in proroga di scadenza al </a:t>
            </a:r>
            <a:r>
              <a:rPr lang="it-IT" sz="1800" b="0" i="0" u="none" strike="noStrike" dirty="0">
                <a:solidFill>
                  <a:srgbClr val="FF0000"/>
                </a:solidFill>
                <a:effectLst/>
                <a:latin typeface="&amp;quot"/>
              </a:rPr>
              <a:t>15 ottobre 2020</a:t>
            </a:r>
            <a:r>
              <a:rPr lang="it-IT" sz="1800" b="0" i="0" u="none" strike="noStrike" dirty="0">
                <a:solidFill>
                  <a:srgbClr val="222222"/>
                </a:solidFill>
                <a:effectLst/>
                <a:latin typeface="&amp;quot"/>
              </a:rPr>
              <a:t>, quelli interessanti le disposizioni in materia </a:t>
            </a:r>
            <a:r>
              <a:rPr lang="it-IT" sz="1800" b="0" i="0" u="none" strike="noStrike" dirty="0">
                <a:effectLst/>
                <a:latin typeface="&amp;quot"/>
              </a:rPr>
              <a:t>di </a:t>
            </a:r>
            <a:r>
              <a:rPr lang="it-IT" sz="1800" b="0" i="0" u="none" strike="noStrike" dirty="0">
                <a:solidFill>
                  <a:srgbClr val="FF0000"/>
                </a:solidFill>
                <a:effectLst/>
                <a:latin typeface="&amp;quot"/>
              </a:rPr>
              <a:t>«lavoro agile» </a:t>
            </a:r>
            <a:r>
              <a:rPr lang="it-IT" sz="1800" b="1" i="0" u="none" strike="noStrike" dirty="0">
                <a:solidFill>
                  <a:srgbClr val="222222"/>
                </a:solidFill>
                <a:effectLst/>
                <a:latin typeface="&amp;quot"/>
              </a:rPr>
              <a:t>i lavoratori dipendenti disabili</a:t>
            </a:r>
            <a:r>
              <a:rPr lang="it-IT" sz="1800" b="0" i="0" u="none" strike="noStrike" dirty="0">
                <a:solidFill>
                  <a:srgbClr val="222222"/>
                </a:solidFill>
                <a:effectLst/>
                <a:latin typeface="&amp;quot"/>
              </a:rPr>
              <a:t> nelle condizioni di cui all'articolo 3, comma 3, della legge 5 febbraio 1992, n. 104 o che abbiano nel proprio </a:t>
            </a:r>
            <a:r>
              <a:rPr lang="it-IT" sz="1800" b="1" i="0" u="none" strike="noStrike" dirty="0">
                <a:solidFill>
                  <a:srgbClr val="222222"/>
                </a:solidFill>
                <a:effectLst/>
                <a:latin typeface="&amp;quot"/>
              </a:rPr>
              <a:t>nucleo familiare una persona con disabilità </a:t>
            </a:r>
            <a:r>
              <a:rPr lang="it-IT" sz="1800" b="0" i="0" u="none" strike="noStrike" dirty="0">
                <a:solidFill>
                  <a:srgbClr val="222222"/>
                </a:solidFill>
                <a:effectLst/>
                <a:latin typeface="&amp;quot"/>
              </a:rPr>
              <a:t>nelle condizioni di cui all'articolo 3, comma 3, della legge 5 febbraio 1992, n. 104, hanno diritto a svolgere la prestazione di lavoro in modalità agile ai sensi degli articoli da 18 a 23 della legge 22 maggio 2017,n. 81, </a:t>
            </a:r>
            <a:r>
              <a:rPr lang="it-IT" sz="1800" b="0" i="0" u="none" strike="noStrike" dirty="0">
                <a:solidFill>
                  <a:srgbClr val="FF0000"/>
                </a:solidFill>
                <a:effectLst/>
                <a:latin typeface="&amp;quot"/>
              </a:rPr>
              <a:t>a condizione che tale modalità sia compatibile con le caratteristiche della prestazione</a:t>
            </a:r>
            <a:r>
              <a:rPr lang="it-IT" sz="1800" b="0" i="0" u="none" strike="noStrike" dirty="0">
                <a:solidFill>
                  <a:srgbClr val="222222"/>
                </a:solidFill>
                <a:effectLst/>
                <a:latin typeface="&amp;quot"/>
              </a:rPr>
              <a:t>. </a:t>
            </a:r>
            <a:br>
              <a:rPr lang="it-IT" sz="1800" b="0" i="0" u="none" strike="noStrike" dirty="0">
                <a:solidFill>
                  <a:srgbClr val="222222"/>
                </a:solidFill>
                <a:effectLst/>
                <a:latin typeface="&amp;quot"/>
              </a:rPr>
            </a:br>
            <a:r>
              <a:rPr lang="it-IT" sz="1800" b="0" i="0" u="none" strike="noStrike" dirty="0">
                <a:solidFill>
                  <a:srgbClr val="222222"/>
                </a:solidFill>
                <a:effectLst/>
                <a:latin typeface="&amp;quot"/>
              </a:rPr>
              <a:t/>
            </a:r>
            <a:br>
              <a:rPr lang="it-IT" sz="1800" b="0" i="0" u="none" strike="noStrike" dirty="0">
                <a:solidFill>
                  <a:srgbClr val="222222"/>
                </a:solidFill>
                <a:effectLst/>
                <a:latin typeface="&amp;quot"/>
              </a:rPr>
            </a:br>
            <a:r>
              <a:rPr lang="it-IT" sz="1800" b="0" i="0" u="none" strike="noStrike" dirty="0">
                <a:solidFill>
                  <a:srgbClr val="FF0000"/>
                </a:solidFill>
                <a:effectLst/>
                <a:latin typeface="&amp;quot"/>
              </a:rPr>
              <a:t>Ai lavoratori del settore privato </a:t>
            </a:r>
            <a:r>
              <a:rPr lang="it-IT" sz="1800" b="0" i="0" u="none" strike="noStrike" dirty="0">
                <a:solidFill>
                  <a:srgbClr val="222222"/>
                </a:solidFill>
                <a:effectLst/>
                <a:latin typeface="&amp;quot"/>
              </a:rPr>
              <a:t>affetti da gravi e comprovate patologie con ridotta capacità lavorativa è riconosciuta la priorità nell'accoglimento delle istanze di svolgimento delle prestazioni lavorative in modalità agile ai sensi degli articoli da 18 a 23 della legge 22 maggio 2017, n. 81.</a:t>
            </a:r>
            <a:r>
              <a:rPr lang="it-IT" sz="1600" b="0" i="0" u="none" strike="noStrike" dirty="0">
                <a:solidFill>
                  <a:srgbClr val="222222"/>
                </a:solidFill>
                <a:effectLst/>
                <a:latin typeface="&amp;quot"/>
              </a:rPr>
              <a:t/>
            </a:r>
            <a:br>
              <a:rPr lang="it-IT" sz="1600" b="0" i="0" u="none" strike="noStrike" dirty="0">
                <a:solidFill>
                  <a:srgbClr val="222222"/>
                </a:solidFill>
                <a:effectLst/>
                <a:latin typeface="&amp;quot"/>
              </a:rPr>
            </a:br>
            <a:r>
              <a:rPr lang="it-IT" sz="1600" b="0" i="0" u="none" strike="noStrike" dirty="0">
                <a:solidFill>
                  <a:srgbClr val="222222"/>
                </a:solidFill>
                <a:effectLst/>
                <a:latin typeface="&amp;quot"/>
              </a:rPr>
              <a:t/>
            </a:r>
            <a:br>
              <a:rPr lang="it-IT" sz="1600" b="0" i="0" u="none" strike="noStrike" dirty="0">
                <a:solidFill>
                  <a:srgbClr val="222222"/>
                </a:solidFill>
                <a:effectLst/>
                <a:latin typeface="&amp;quot"/>
              </a:rPr>
            </a:br>
            <a:r>
              <a:rPr lang="it-IT" sz="1600" b="0" i="0" u="none" strike="noStrike" dirty="0">
                <a:solidFill>
                  <a:srgbClr val="222222"/>
                </a:solidFill>
                <a:effectLst/>
                <a:latin typeface="&amp;quot"/>
              </a:rPr>
              <a:t/>
            </a:r>
            <a:br>
              <a:rPr lang="it-IT" sz="1600" b="0" i="0" u="none" strike="noStrike" dirty="0">
                <a:solidFill>
                  <a:srgbClr val="222222"/>
                </a:solidFill>
                <a:effectLst/>
                <a:latin typeface="&amp;quot"/>
              </a:rPr>
            </a:br>
            <a:endParaRPr lang="it-IT" sz="1600" dirty="0"/>
          </a:p>
        </p:txBody>
      </p:sp>
      <p:sp>
        <p:nvSpPr>
          <p:cNvPr id="9" name="Titolo 1">
            <a:extLst>
              <a:ext uri="{FF2B5EF4-FFF2-40B4-BE49-F238E27FC236}">
                <a16:creationId xmlns:a16="http://schemas.microsoft.com/office/drawing/2014/main" id="{CC1585DD-FDCC-4803-93B6-60BD33853A82}"/>
              </a:ext>
            </a:extLst>
          </p:cNvPr>
          <p:cNvSpPr txBox="1">
            <a:spLocks/>
          </p:cNvSpPr>
          <p:nvPr/>
        </p:nvSpPr>
        <p:spPr>
          <a:xfrm>
            <a:off x="564332" y="510363"/>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SOGGETTI FRAGILI</a:t>
            </a:r>
          </a:p>
        </p:txBody>
      </p:sp>
      <p:pic>
        <p:nvPicPr>
          <p:cNvPr id="11" name="Immagine 10">
            <a:extLst>
              <a:ext uri="{FF2B5EF4-FFF2-40B4-BE49-F238E27FC236}">
                <a16:creationId xmlns:a16="http://schemas.microsoft.com/office/drawing/2014/main" id="{4ED43D11-3CBC-46E1-92DC-F0DE032E607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3940"/>
          <a:stretch/>
        </p:blipFill>
        <p:spPr>
          <a:xfrm>
            <a:off x="10205676" y="1400550"/>
            <a:ext cx="1509254" cy="3667868"/>
          </a:xfrm>
          <a:prstGeom prst="rect">
            <a:avLst/>
          </a:prstGeom>
        </p:spPr>
      </p:pic>
    </p:spTree>
    <p:extLst>
      <p:ext uri="{BB962C8B-B14F-4D97-AF65-F5344CB8AC3E}">
        <p14:creationId xmlns:p14="http://schemas.microsoft.com/office/powerpoint/2010/main" val="2821084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8DB989-0C46-4529-B9D6-C599DF4880B5}"/>
              </a:ext>
            </a:extLst>
          </p:cNvPr>
          <p:cNvSpPr>
            <a:spLocks noGrp="1"/>
          </p:cNvSpPr>
          <p:nvPr>
            <p:ph type="ctrTitle"/>
          </p:nvPr>
        </p:nvSpPr>
        <p:spPr>
          <a:xfrm>
            <a:off x="482851" y="989266"/>
            <a:ext cx="9144000" cy="2387600"/>
          </a:xfrm>
        </p:spPr>
        <p:txBody>
          <a:bodyPr>
            <a:noAutofit/>
          </a:bodyPr>
          <a:lstStyle/>
          <a:p>
            <a:pPr algn="just"/>
            <a:r>
              <a:rPr lang="it-IT" sz="1800" b="0" i="0" u="none" strike="noStrike" dirty="0">
                <a:solidFill>
                  <a:srgbClr val="222222"/>
                </a:solidFill>
                <a:effectLst/>
                <a:latin typeface="&amp;quot"/>
              </a:rPr>
              <a:t/>
            </a:r>
            <a:br>
              <a:rPr lang="it-IT" sz="1800" b="0" i="0" u="none" strike="noStrike" dirty="0">
                <a:solidFill>
                  <a:srgbClr val="222222"/>
                </a:solidFill>
                <a:effectLst/>
                <a:latin typeface="&amp;quot"/>
              </a:rPr>
            </a:br>
            <a:r>
              <a:rPr lang="it-IT" sz="1800" dirty="0">
                <a:solidFill>
                  <a:srgbClr val="222222"/>
                </a:solidFill>
                <a:latin typeface="&amp;quot"/>
              </a:rPr>
              <a:t/>
            </a:r>
            <a:br>
              <a:rPr lang="it-IT" sz="1800" dirty="0">
                <a:solidFill>
                  <a:srgbClr val="222222"/>
                </a:solidFill>
                <a:latin typeface="&amp;quot"/>
              </a:rPr>
            </a:br>
            <a:r>
              <a:rPr lang="it-IT" sz="1800" dirty="0">
                <a:solidFill>
                  <a:srgbClr val="222222"/>
                </a:solidFill>
                <a:latin typeface="&amp;quot"/>
              </a:rPr>
              <a:t>Fino alla cessazione dello stato di emergenza epidemiologica da COVID-19, </a:t>
            </a:r>
            <a:r>
              <a:rPr lang="it-IT" sz="1800" dirty="0">
                <a:solidFill>
                  <a:srgbClr val="FF0000"/>
                </a:solidFill>
                <a:latin typeface="&amp;quot"/>
              </a:rPr>
              <a:t>il medesimo diritto allo svolgimento delle prestazioni di lavoro in modalità agile è riconosciuto,</a:t>
            </a:r>
            <a:r>
              <a:rPr lang="it-IT" sz="1800" dirty="0">
                <a:solidFill>
                  <a:srgbClr val="222222"/>
                </a:solidFill>
                <a:latin typeface="&amp;quot"/>
              </a:rPr>
              <a:t> sulla base delle valutazioni dei medici competenti, </a:t>
            </a:r>
            <a:r>
              <a:rPr lang="it-IT" sz="1800" dirty="0">
                <a:solidFill>
                  <a:srgbClr val="FF0000"/>
                </a:solidFill>
                <a:latin typeface="&amp;quot"/>
              </a:rPr>
              <a:t>anche ai lavoratori maggiormente esposti a rischio di contagio da virus SARS-COV2</a:t>
            </a:r>
            <a:r>
              <a:rPr lang="it-IT" sz="1800" dirty="0">
                <a:solidFill>
                  <a:srgbClr val="222222"/>
                </a:solidFill>
                <a:latin typeface="&amp;quot"/>
              </a:rPr>
              <a:t>, in ragione dell’età o della condizione di rischio derivante da immunodepressione, da esiti di patologie oncologiche o dallo svolgimento di terapie salvavita o, comunque, da comorbilità che possono caratterizzare una situazione di maggiore rischiosità accertata dal medico competente, </a:t>
            </a:r>
            <a:r>
              <a:rPr lang="it-IT" sz="1800" dirty="0">
                <a:solidFill>
                  <a:srgbClr val="FF0000"/>
                </a:solidFill>
                <a:latin typeface="&amp;quot"/>
              </a:rPr>
              <a:t>nell'ambito della sorveglianza sanitaria </a:t>
            </a:r>
            <a:r>
              <a:rPr lang="it-IT" sz="1800" dirty="0">
                <a:solidFill>
                  <a:srgbClr val="222222"/>
                </a:solidFill>
                <a:latin typeface="&amp;quot"/>
              </a:rPr>
              <a:t>di cui all'articolo 83 del presente decreto, a condizione che tale modalità sia compatibile con le caratteristiche della prestazione lavorativa. </a:t>
            </a:r>
          </a:p>
        </p:txBody>
      </p:sp>
      <p:sp>
        <p:nvSpPr>
          <p:cNvPr id="3" name="Sottotitolo 2">
            <a:extLst>
              <a:ext uri="{FF2B5EF4-FFF2-40B4-BE49-F238E27FC236}">
                <a16:creationId xmlns:a16="http://schemas.microsoft.com/office/drawing/2014/main" id="{A01BA905-EC73-4896-ABB7-247F97EA8433}"/>
              </a:ext>
            </a:extLst>
          </p:cNvPr>
          <p:cNvSpPr>
            <a:spLocks noGrp="1"/>
          </p:cNvSpPr>
          <p:nvPr>
            <p:ph type="subTitle" idx="1"/>
          </p:nvPr>
        </p:nvSpPr>
        <p:spPr>
          <a:xfrm>
            <a:off x="482851" y="3810049"/>
            <a:ext cx="9144000" cy="1655762"/>
          </a:xfrm>
        </p:spPr>
        <p:txBody>
          <a:bodyPr>
            <a:normAutofit/>
          </a:bodyPr>
          <a:lstStyle/>
          <a:p>
            <a:pPr algn="just"/>
            <a:r>
              <a:rPr lang="it-IT" sz="1800" dirty="0">
                <a:solidFill>
                  <a:srgbClr val="222222"/>
                </a:solidFill>
                <a:latin typeface="&amp;quot"/>
                <a:ea typeface="+mj-ea"/>
                <a:cs typeface="+mj-cs"/>
              </a:rPr>
              <a:t>Rimane pertanto fondamentale in questa fase di rientro al lavoro, da parte del Datore di Lavoro, </a:t>
            </a:r>
            <a:r>
              <a:rPr lang="it-IT" sz="1800" dirty="0">
                <a:solidFill>
                  <a:srgbClr val="FF0000"/>
                </a:solidFill>
                <a:latin typeface="&amp;quot"/>
                <a:ea typeface="+mj-ea"/>
                <a:cs typeface="+mj-cs"/>
              </a:rPr>
              <a:t>rinnovare l’informativa ai lavoratori “fragili” </a:t>
            </a:r>
            <a:r>
              <a:rPr lang="it-IT" sz="1800" dirty="0">
                <a:solidFill>
                  <a:srgbClr val="222222"/>
                </a:solidFill>
                <a:latin typeface="&amp;quot"/>
                <a:ea typeface="+mj-ea"/>
                <a:cs typeface="+mj-cs"/>
              </a:rPr>
              <a:t>di poter essere rivalutati </a:t>
            </a:r>
            <a:r>
              <a:rPr lang="it-IT" sz="1800" dirty="0">
                <a:solidFill>
                  <a:srgbClr val="FF0000"/>
                </a:solidFill>
                <a:latin typeface="&amp;quot"/>
                <a:ea typeface="+mj-ea"/>
                <a:cs typeface="+mj-cs"/>
              </a:rPr>
              <a:t>su loro precisa richiesta </a:t>
            </a:r>
            <a:r>
              <a:rPr lang="it-IT" sz="1800" dirty="0">
                <a:solidFill>
                  <a:srgbClr val="222222"/>
                </a:solidFill>
                <a:latin typeface="&amp;quot"/>
                <a:ea typeface="+mj-ea"/>
                <a:cs typeface="+mj-cs"/>
              </a:rPr>
              <a:t>al Medico Competente ai sensi dell’art. </a:t>
            </a:r>
            <a:r>
              <a:rPr lang="it-IT" sz="1800" dirty="0">
                <a:solidFill>
                  <a:srgbClr val="FF0000"/>
                </a:solidFill>
                <a:latin typeface="&amp;quot"/>
                <a:ea typeface="+mj-ea"/>
                <a:cs typeface="+mj-cs"/>
              </a:rPr>
              <a:t>41, al comma 2, lettera c del </a:t>
            </a:r>
            <a:r>
              <a:rPr lang="it-IT" sz="1800" dirty="0" err="1">
                <a:solidFill>
                  <a:srgbClr val="FF0000"/>
                </a:solidFill>
                <a:latin typeface="&amp;quot"/>
                <a:ea typeface="+mj-ea"/>
                <a:cs typeface="+mj-cs"/>
              </a:rPr>
              <a:t>D.Lgs</a:t>
            </a:r>
            <a:r>
              <a:rPr lang="it-IT" sz="1800" dirty="0">
                <a:solidFill>
                  <a:srgbClr val="FF0000"/>
                </a:solidFill>
                <a:latin typeface="&amp;quot"/>
                <a:ea typeface="+mj-ea"/>
                <a:cs typeface="+mj-cs"/>
              </a:rPr>
              <a:t> 81/08 </a:t>
            </a:r>
            <a:r>
              <a:rPr lang="it-IT" sz="1800" dirty="0">
                <a:solidFill>
                  <a:srgbClr val="222222"/>
                </a:solidFill>
                <a:latin typeface="&amp;quot"/>
                <a:ea typeface="+mj-ea"/>
                <a:cs typeface="+mj-cs"/>
              </a:rPr>
              <a:t>o perché durante il periodo di astensione dal lavoro è occorsa una variazione significativa del loro stato di salute o perché possano essere stati contagiati da SARS-COV2 e comunque per avere maggiori misure di prevenzione dal contagio in quanto soggetti iper-suscettibili.</a:t>
            </a:r>
          </a:p>
        </p:txBody>
      </p:sp>
      <p:sp>
        <p:nvSpPr>
          <p:cNvPr id="5" name="Titolo 1">
            <a:extLst>
              <a:ext uri="{FF2B5EF4-FFF2-40B4-BE49-F238E27FC236}">
                <a16:creationId xmlns:a16="http://schemas.microsoft.com/office/drawing/2014/main" id="{4040CB91-2447-4CD5-B7E3-A931684D6EB1}"/>
              </a:ext>
            </a:extLst>
          </p:cNvPr>
          <p:cNvSpPr txBox="1">
            <a:spLocks/>
          </p:cNvSpPr>
          <p:nvPr/>
        </p:nvSpPr>
        <p:spPr>
          <a:xfrm>
            <a:off x="482851" y="510363"/>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SOGGETTI FRAGILI</a:t>
            </a:r>
          </a:p>
        </p:txBody>
      </p:sp>
      <p:pic>
        <p:nvPicPr>
          <p:cNvPr id="7" name="Immagine 6">
            <a:extLst>
              <a:ext uri="{FF2B5EF4-FFF2-40B4-BE49-F238E27FC236}">
                <a16:creationId xmlns:a16="http://schemas.microsoft.com/office/drawing/2014/main" id="{D527692E-E5DA-434A-96B8-36B3CD2F9D5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3940"/>
          <a:stretch/>
        </p:blipFill>
        <p:spPr>
          <a:xfrm>
            <a:off x="10199895" y="989266"/>
            <a:ext cx="1509254" cy="3667868"/>
          </a:xfrm>
          <a:prstGeom prst="rect">
            <a:avLst/>
          </a:prstGeom>
        </p:spPr>
      </p:pic>
    </p:spTree>
    <p:extLst>
      <p:ext uri="{BB962C8B-B14F-4D97-AF65-F5344CB8AC3E}">
        <p14:creationId xmlns:p14="http://schemas.microsoft.com/office/powerpoint/2010/main" val="3955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3649D125-2BF6-FB47-B54E-ADCBC00ED13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940"/>
          <a:stretch/>
        </p:blipFill>
        <p:spPr>
          <a:xfrm>
            <a:off x="10251197" y="622168"/>
            <a:ext cx="1875367" cy="4557615"/>
          </a:xfrm>
          <a:prstGeom prst="rect">
            <a:avLst/>
          </a:prstGeom>
        </p:spPr>
      </p:pic>
      <p:sp>
        <p:nvSpPr>
          <p:cNvPr id="2" name="Titolo 1">
            <a:extLst>
              <a:ext uri="{FF2B5EF4-FFF2-40B4-BE49-F238E27FC236}">
                <a16:creationId xmlns:a16="http://schemas.microsoft.com/office/drawing/2014/main" id="{D0D5C8C5-70DB-0F40-B3FE-379D64EFB491}"/>
              </a:ext>
            </a:extLst>
          </p:cNvPr>
          <p:cNvSpPr>
            <a:spLocks noGrp="1"/>
          </p:cNvSpPr>
          <p:nvPr>
            <p:ph type="title" idx="4294967295"/>
          </p:nvPr>
        </p:nvSpPr>
        <p:spPr>
          <a:xfrm>
            <a:off x="280658" y="395377"/>
            <a:ext cx="10515600" cy="453582"/>
          </a:xfrm>
        </p:spPr>
        <p:txBody>
          <a:bodyPr>
            <a:normAutofit fontScale="90000"/>
          </a:bodyPr>
          <a:lstStyle/>
          <a:p>
            <a:r>
              <a:rPr lang="it-IT" sz="2800" b="1" dirty="0"/>
              <a:t>SORVEGLIANZA SANITARIA e MEDICO COMPETENTE</a:t>
            </a:r>
          </a:p>
        </p:txBody>
      </p:sp>
      <p:sp>
        <p:nvSpPr>
          <p:cNvPr id="4" name="Rettangolo 3">
            <a:extLst>
              <a:ext uri="{FF2B5EF4-FFF2-40B4-BE49-F238E27FC236}">
                <a16:creationId xmlns:a16="http://schemas.microsoft.com/office/drawing/2014/main" id="{49DF4B52-B213-9F41-85DA-61C0DCC85FC9}"/>
              </a:ext>
            </a:extLst>
          </p:cNvPr>
          <p:cNvSpPr/>
          <p:nvPr/>
        </p:nvSpPr>
        <p:spPr>
          <a:xfrm>
            <a:off x="65436" y="1075750"/>
            <a:ext cx="11776497" cy="5940088"/>
          </a:xfrm>
          <a:prstGeom prst="rect">
            <a:avLst/>
          </a:prstGeom>
        </p:spPr>
        <p:txBody>
          <a:bodyPr wrap="square">
            <a:spAutoFit/>
          </a:bodyPr>
          <a:lstStyle/>
          <a:p>
            <a:pPr marL="285750" indent="-285750">
              <a:buFont typeface="Arial" panose="020B0604020202020204" pitchFamily="34" charset="0"/>
              <a:buChar char="•"/>
            </a:pPr>
            <a:r>
              <a:rPr lang="it-IT" sz="2000" dirty="0">
                <a:effectLst/>
                <a:latin typeface="Calibri" panose="020F0502020204030204" pitchFamily="34" charset="0"/>
                <a:ea typeface="Calibri" panose="020F0502020204030204" pitchFamily="34" charset="0"/>
                <a:cs typeface="Calibri" panose="020F0502020204030204" pitchFamily="34" charset="0"/>
              </a:rPr>
              <a:t>Secondo i DPCM del 24.04.20  e del 11.06.2020 “</a:t>
            </a:r>
            <a:r>
              <a:rPr lang="it-IT" sz="2000" i="1" dirty="0">
                <a:effectLst/>
                <a:latin typeface="Calibri" panose="020F0502020204030204" pitchFamily="34" charset="0"/>
                <a:ea typeface="Calibri" panose="020F0502020204030204" pitchFamily="34" charset="0"/>
                <a:cs typeface="Calibri" panose="020F0502020204030204" pitchFamily="34" charset="0"/>
              </a:rPr>
              <a:t>la sorveglianza sanitaria periodica non va interrotta, </a:t>
            </a:r>
          </a:p>
          <a:p>
            <a:r>
              <a:rPr lang="it-IT" sz="2000" i="1" dirty="0">
                <a:effectLst/>
                <a:latin typeface="Calibri" panose="020F0502020204030204" pitchFamily="34" charset="0"/>
                <a:ea typeface="Calibri" panose="020F0502020204030204" pitchFamily="34" charset="0"/>
                <a:cs typeface="Calibri" panose="020F0502020204030204" pitchFamily="34" charset="0"/>
              </a:rPr>
              <a:t>perché rappresenta una ulteriore misura di prevenzione di carattere generale sia perché può intercettare possibili casi e sintomi sospetti di contagio, si per gli aspetti di in-formazione che può effettuare il medico competente</a:t>
            </a:r>
            <a:r>
              <a:rPr lang="it-IT" sz="2000" dirty="0">
                <a:effectLst/>
                <a:latin typeface="Calibri" panose="020F0502020204030204" pitchFamily="34" charset="0"/>
                <a:ea typeface="Calibri" panose="020F0502020204030204" pitchFamily="34" charset="0"/>
                <a:cs typeface="Calibri" panose="020F0502020204030204" pitchFamily="34" charset="0"/>
              </a:rPr>
              <a:t>”.</a:t>
            </a:r>
            <a:r>
              <a:rPr lang="it-IT" sz="2000" dirty="0">
                <a:latin typeface="Calibri" panose="020F0502020204030204" pitchFamily="34" charset="0"/>
                <a:ea typeface="Calibri" panose="020F0502020204030204" pitchFamily="34" charset="0"/>
                <a:cs typeface="Times New Roman" panose="02020603050405020304" pitchFamily="18" charset="0"/>
              </a:rPr>
              <a:t> </a:t>
            </a:r>
          </a:p>
          <a:p>
            <a:r>
              <a:rPr lang="it-IT" sz="2000" dirty="0"/>
              <a:t>………</a:t>
            </a:r>
            <a:r>
              <a:rPr lang="it-IT" sz="2000" b="1" dirty="0"/>
              <a:t>deve proseguire </a:t>
            </a:r>
            <a:r>
              <a:rPr lang="it-IT" sz="2000" dirty="0"/>
              <a:t>rispettando le misure igieniche contenute nelle indicazioni del Ministero della Salute </a:t>
            </a:r>
          </a:p>
          <a:p>
            <a:endParaRPr lang="it-IT" sz="2000" dirty="0"/>
          </a:p>
          <a:p>
            <a:pPr marL="285750" indent="-285750">
              <a:buFont typeface="Arial" panose="020B0604020202020204" pitchFamily="34" charset="0"/>
              <a:buChar char="•"/>
            </a:pPr>
            <a:r>
              <a:rPr lang="it-IT" sz="2000" dirty="0"/>
              <a:t>Il medico competente segnala all’azienda </a:t>
            </a:r>
            <a:r>
              <a:rPr lang="it-IT" sz="2000" b="1" dirty="0"/>
              <a:t>situazioni di particolare fragilità</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È opportuno che sia coinvolto per il </a:t>
            </a:r>
            <a:r>
              <a:rPr lang="it-IT" sz="2000" b="1" dirty="0"/>
              <a:t>reinserimento lavorativo di soggetti con  pregressa infezione </a:t>
            </a:r>
          </a:p>
          <a:p>
            <a:pPr lvl="1"/>
            <a:r>
              <a:rPr lang="it-IT" sz="2000" b="1" dirty="0"/>
              <a:t>da COVID 19….</a:t>
            </a:r>
          </a:p>
          <a:p>
            <a:pPr lvl="1"/>
            <a:endParaRPr lang="it-IT" sz="2000" b="1" dirty="0"/>
          </a:p>
          <a:p>
            <a:pPr marL="342900" indent="-342900" algn="just">
              <a:buFont typeface="Arial" panose="020B0604020202020204" pitchFamily="34" charset="0"/>
              <a:buChar char="•"/>
            </a:pPr>
            <a:r>
              <a:rPr lang="it-IT" sz="2000" dirty="0"/>
              <a:t>Per il reintegro progressivo di </a:t>
            </a:r>
            <a:r>
              <a:rPr lang="it-IT" sz="2000" b="1" dirty="0"/>
              <a:t>lavoratori dopo l’infezione da COVID 19</a:t>
            </a:r>
            <a:r>
              <a:rPr lang="it-IT" sz="2000" dirty="0"/>
              <a:t>, il </a:t>
            </a:r>
            <a:r>
              <a:rPr lang="it-IT" sz="2000" dirty="0">
                <a:solidFill>
                  <a:srgbClr val="FF0000"/>
                </a:solidFill>
              </a:rPr>
              <a:t>medico competente</a:t>
            </a:r>
            <a:r>
              <a:rPr lang="it-IT" sz="2000" dirty="0"/>
              <a:t>, previa presentazione di certificazione di avvenuta negativizzazione del tampone secondo le modalità previste e rilasciata dal Dipartimento di prevenzione territoriale di competenza, </a:t>
            </a:r>
            <a:r>
              <a:rPr lang="it-IT" sz="2000" dirty="0">
                <a:solidFill>
                  <a:srgbClr val="FF0000"/>
                </a:solidFill>
              </a:rPr>
              <a:t>effettua la visita medica precedente alla ripresa del lavoro</a:t>
            </a:r>
            <a:r>
              <a:rPr lang="it-IT" sz="2000" dirty="0"/>
              <a:t>, a seguito di assenza per motivi di salute di durata malattia superiore a 60 giorni continuativi, al fine di verificare l’idoneità alla mansione (dall’art.41, c. 2 lett. e-ter del D.lgs. 81/08 e </a:t>
            </a:r>
            <a:r>
              <a:rPr lang="it-IT" sz="2000" dirty="0" err="1"/>
              <a:t>s.m.i</a:t>
            </a:r>
            <a:r>
              <a:rPr lang="it-IT" sz="2000" dirty="0"/>
              <a:t>, ), il medico competente effettua la visita medica anche per valutare profili specifici di rischiosità e comunque </a:t>
            </a:r>
            <a:r>
              <a:rPr lang="it-IT" sz="2000" dirty="0">
                <a:solidFill>
                  <a:srgbClr val="FF0000"/>
                </a:solidFill>
              </a:rPr>
              <a:t>indipendentemente dalla durata dell’assenza per malattia</a:t>
            </a:r>
            <a:r>
              <a:rPr lang="it-IT" sz="2000" dirty="0"/>
              <a:t>. </a:t>
            </a:r>
          </a:p>
          <a:p>
            <a:pPr lvl="1"/>
            <a:endParaRPr lang="it-IT" sz="2000" b="1" dirty="0"/>
          </a:p>
          <a:p>
            <a:pPr marL="285750" indent="-285750">
              <a:buFont typeface="Arial" panose="020B0604020202020204" pitchFamily="34" charset="0"/>
              <a:buChar char="•"/>
            </a:pPr>
            <a:endParaRPr lang="it-IT" sz="2000" dirty="0"/>
          </a:p>
        </p:txBody>
      </p:sp>
    </p:spTree>
    <p:extLst>
      <p:ext uri="{BB962C8B-B14F-4D97-AF65-F5344CB8AC3E}">
        <p14:creationId xmlns:p14="http://schemas.microsoft.com/office/powerpoint/2010/main" val="791414126"/>
      </p:ext>
    </p:extLst>
  </p:cSld>
  <p:clrMapOvr>
    <a:masterClrMapping/>
  </p:clrMapOvr>
  <mc:AlternateContent xmlns:mc="http://schemas.openxmlformats.org/markup-compatibility/2006" xmlns:p14="http://schemas.microsoft.com/office/powerpoint/2010/main">
    <mc:Choice Requires="p14">
      <p:transition spd="slow" p14:dur="2000" advTm="142312"/>
    </mc:Choice>
    <mc:Fallback xmlns="">
      <p:transition spd="slow" advTm="142312"/>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3649D125-2BF6-FB47-B54E-ADCBC00ED13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940"/>
          <a:stretch/>
        </p:blipFill>
        <p:spPr>
          <a:xfrm>
            <a:off x="10376628" y="1228361"/>
            <a:ext cx="1509254" cy="3667868"/>
          </a:xfrm>
          <a:prstGeom prst="rect">
            <a:avLst/>
          </a:prstGeom>
        </p:spPr>
      </p:pic>
      <p:sp>
        <p:nvSpPr>
          <p:cNvPr id="4" name="Rettangolo 3">
            <a:extLst>
              <a:ext uri="{FF2B5EF4-FFF2-40B4-BE49-F238E27FC236}">
                <a16:creationId xmlns:a16="http://schemas.microsoft.com/office/drawing/2014/main" id="{49DF4B52-B213-9F41-85DA-61C0DCC85FC9}"/>
              </a:ext>
            </a:extLst>
          </p:cNvPr>
          <p:cNvSpPr/>
          <p:nvPr/>
        </p:nvSpPr>
        <p:spPr>
          <a:xfrm>
            <a:off x="198962" y="629487"/>
            <a:ext cx="11606691" cy="5483617"/>
          </a:xfrm>
          <a:prstGeom prst="rect">
            <a:avLst/>
          </a:prstGeom>
        </p:spPr>
        <p:txBody>
          <a:bodyPr wrap="square">
            <a:spAutoFit/>
          </a:bodyPr>
          <a:lstStyle/>
          <a:p>
            <a:pPr algn="just">
              <a:lnSpc>
                <a:spcPts val="1650"/>
              </a:lnSpc>
              <a:spcAft>
                <a:spcPts val="800"/>
              </a:spcAft>
            </a:pPr>
            <a:r>
              <a:rPr lang="it-IT" sz="1800" b="1" dirty="0">
                <a:effectLst/>
                <a:latin typeface="Calibri" panose="020F0502020204030204" pitchFamily="34" charset="0"/>
                <a:ea typeface="Calibri" panose="020F0502020204030204" pitchFamily="34" charset="0"/>
                <a:cs typeface="Calibri" panose="020F0502020204030204" pitchFamily="34" charset="0"/>
              </a:rPr>
              <a:t> </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p>
          <a:p>
            <a:pPr algn="just">
              <a:lnSpc>
                <a:spcPct val="107000"/>
              </a:lnSpc>
              <a:spcAft>
                <a:spcPts val="800"/>
              </a:spcAft>
            </a:pPr>
            <a:endParaRPr lang="it-IT" dirty="0"/>
          </a:p>
          <a:p>
            <a:pPr algn="just">
              <a:lnSpc>
                <a:spcPct val="107000"/>
              </a:lnSpc>
              <a:spcAft>
                <a:spcPts val="800"/>
              </a:spcAft>
            </a:pPr>
            <a:endParaRPr lang="it-IT" dirty="0"/>
          </a:p>
          <a:p>
            <a:pPr algn="just">
              <a:lnSpc>
                <a:spcPct val="107000"/>
              </a:lnSpc>
              <a:spcAft>
                <a:spcPts val="800"/>
              </a:spcAft>
            </a:pPr>
            <a:endParaRPr lang="it-IT" dirty="0"/>
          </a:p>
          <a:p>
            <a:pPr algn="just">
              <a:lnSpc>
                <a:spcPct val="107000"/>
              </a:lnSpc>
              <a:spcAft>
                <a:spcPts val="800"/>
              </a:spcAft>
            </a:pPr>
            <a:endParaRPr lang="it-IT" dirty="0"/>
          </a:p>
          <a:p>
            <a:pPr algn="just">
              <a:lnSpc>
                <a:spcPct val="107000"/>
              </a:lnSpc>
              <a:spcAft>
                <a:spcPts val="800"/>
              </a:spcAft>
            </a:pPr>
            <a:r>
              <a:rPr lang="it-IT" b="1" dirty="0"/>
              <a:t>Si evidenzia altresì che ciascun lavoratore ha la facoltà di segnalare la condizione di fragilità </a:t>
            </a:r>
          </a:p>
          <a:p>
            <a:pPr algn="just">
              <a:lnSpc>
                <a:spcPct val="107000"/>
              </a:lnSpc>
              <a:spcAft>
                <a:spcPts val="800"/>
              </a:spcAft>
            </a:pPr>
            <a:r>
              <a:rPr lang="it-IT" b="1" dirty="0"/>
              <a:t>al Medico Competente, nell’ambito della sorveglianza sanitaria periodica o avvalendosi </a:t>
            </a:r>
          </a:p>
          <a:p>
            <a:pPr algn="just">
              <a:lnSpc>
                <a:spcPct val="107000"/>
              </a:lnSpc>
              <a:spcAft>
                <a:spcPts val="800"/>
              </a:spcAft>
            </a:pPr>
            <a:r>
              <a:rPr lang="it-IT" b="1" dirty="0"/>
              <a:t>eventualmente della visita medica a richiesta</a:t>
            </a:r>
            <a:endParaRPr lang="it-IT"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Quali misure di tutela?</a:t>
            </a:r>
          </a:p>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Entra in gioco il </a:t>
            </a:r>
            <a:r>
              <a:rPr lang="it-IT" b="1" dirty="0">
                <a:latin typeface="Calibri" panose="020F0502020204030204" pitchFamily="34" charset="0"/>
                <a:ea typeface="Calibri" panose="020F0502020204030204" pitchFamily="34" charset="0"/>
                <a:cs typeface="Times New Roman" panose="02020603050405020304" pitchFamily="18" charset="0"/>
              </a:rPr>
              <a:t>medico competente</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978BB250-73F0-438B-B244-2DEEF096E250}"/>
              </a:ext>
            </a:extLst>
          </p:cNvPr>
          <p:cNvSpPr txBox="1"/>
          <p:nvPr/>
        </p:nvSpPr>
        <p:spPr>
          <a:xfrm>
            <a:off x="4885043" y="5349377"/>
            <a:ext cx="2014396" cy="335756"/>
          </a:xfrm>
          <a:prstGeom prst="rect">
            <a:avLst/>
          </a:prstGeom>
          <a:noFill/>
        </p:spPr>
        <p:txBody>
          <a:bodyPr wrap="square" rtlCol="0">
            <a:spAutoFit/>
          </a:bodyPr>
          <a:lstStyle/>
          <a:p>
            <a:pPr algn="ctr"/>
            <a:r>
              <a:rPr lang="it-IT" dirty="0"/>
              <a:t>Lavoro agile </a:t>
            </a:r>
          </a:p>
        </p:txBody>
      </p:sp>
      <p:sp>
        <p:nvSpPr>
          <p:cNvPr id="5" name="CasellaDiTesto 4">
            <a:extLst>
              <a:ext uri="{FF2B5EF4-FFF2-40B4-BE49-F238E27FC236}">
                <a16:creationId xmlns:a16="http://schemas.microsoft.com/office/drawing/2014/main" id="{C55FB1D2-F2BF-4BBF-A2F1-A80E8053D05D}"/>
              </a:ext>
            </a:extLst>
          </p:cNvPr>
          <p:cNvSpPr txBox="1"/>
          <p:nvPr/>
        </p:nvSpPr>
        <p:spPr>
          <a:xfrm>
            <a:off x="5038953" y="4728351"/>
            <a:ext cx="1860486" cy="335756"/>
          </a:xfrm>
          <a:prstGeom prst="rect">
            <a:avLst/>
          </a:prstGeom>
          <a:noFill/>
        </p:spPr>
        <p:txBody>
          <a:bodyPr wrap="square" rtlCol="0">
            <a:spAutoFit/>
          </a:bodyPr>
          <a:lstStyle/>
          <a:p>
            <a:r>
              <a:rPr lang="it-IT" dirty="0"/>
              <a:t>Cambio mansione</a:t>
            </a:r>
          </a:p>
        </p:txBody>
      </p:sp>
      <p:sp>
        <p:nvSpPr>
          <p:cNvPr id="7" name="Ovale 6">
            <a:extLst>
              <a:ext uri="{FF2B5EF4-FFF2-40B4-BE49-F238E27FC236}">
                <a16:creationId xmlns:a16="http://schemas.microsoft.com/office/drawing/2014/main" id="{B5752622-9EBB-48DC-B83B-ADECEDFF89B5}"/>
              </a:ext>
            </a:extLst>
          </p:cNvPr>
          <p:cNvSpPr/>
          <p:nvPr/>
        </p:nvSpPr>
        <p:spPr>
          <a:xfrm>
            <a:off x="4678118" y="4640990"/>
            <a:ext cx="2435382" cy="5603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8" name="Ovale 7">
            <a:extLst>
              <a:ext uri="{FF2B5EF4-FFF2-40B4-BE49-F238E27FC236}">
                <a16:creationId xmlns:a16="http://schemas.microsoft.com/office/drawing/2014/main" id="{62E034BF-53AB-4822-925C-6FB3E71EA96F}"/>
              </a:ext>
            </a:extLst>
          </p:cNvPr>
          <p:cNvSpPr/>
          <p:nvPr/>
        </p:nvSpPr>
        <p:spPr>
          <a:xfrm>
            <a:off x="4725649" y="5332342"/>
            <a:ext cx="2525789" cy="4583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 name="Connettore 2 9">
            <a:extLst>
              <a:ext uri="{FF2B5EF4-FFF2-40B4-BE49-F238E27FC236}">
                <a16:creationId xmlns:a16="http://schemas.microsoft.com/office/drawing/2014/main" id="{D1DB9000-4324-4C3A-A316-D4ACF8E92898}"/>
              </a:ext>
            </a:extLst>
          </p:cNvPr>
          <p:cNvCxnSpPr>
            <a:cxnSpLocks/>
          </p:cNvCxnSpPr>
          <p:nvPr/>
        </p:nvCxnSpPr>
        <p:spPr>
          <a:xfrm flipV="1">
            <a:off x="3755339" y="4997513"/>
            <a:ext cx="842550" cy="436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4BDF0310-D21B-41A0-A709-1A446027F409}"/>
              </a:ext>
            </a:extLst>
          </p:cNvPr>
          <p:cNvCxnSpPr>
            <a:cxnSpLocks/>
          </p:cNvCxnSpPr>
          <p:nvPr/>
        </p:nvCxnSpPr>
        <p:spPr>
          <a:xfrm>
            <a:off x="3832334" y="5499252"/>
            <a:ext cx="688560" cy="62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008FC7CF-BBFD-4E47-AC00-9BF55920AE0C}"/>
              </a:ext>
            </a:extLst>
          </p:cNvPr>
          <p:cNvCxnSpPr>
            <a:cxnSpLocks/>
          </p:cNvCxnSpPr>
          <p:nvPr/>
        </p:nvCxnSpPr>
        <p:spPr>
          <a:xfrm>
            <a:off x="3816772" y="5612780"/>
            <a:ext cx="704122" cy="39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FA6BC700-824E-41F2-AC64-C4DD590D81A2}"/>
              </a:ext>
            </a:extLst>
          </p:cNvPr>
          <p:cNvSpPr txBox="1"/>
          <p:nvPr/>
        </p:nvSpPr>
        <p:spPr>
          <a:xfrm>
            <a:off x="4772105" y="5913358"/>
            <a:ext cx="2460407" cy="369332"/>
          </a:xfrm>
          <a:prstGeom prst="rect">
            <a:avLst/>
          </a:prstGeom>
          <a:noFill/>
        </p:spPr>
        <p:txBody>
          <a:bodyPr wrap="square" rtlCol="0">
            <a:spAutoFit/>
          </a:bodyPr>
          <a:lstStyle/>
          <a:p>
            <a:r>
              <a:rPr lang="it-IT" dirty="0"/>
              <a:t>Idoneità con limitazioni</a:t>
            </a:r>
          </a:p>
        </p:txBody>
      </p:sp>
      <p:sp>
        <p:nvSpPr>
          <p:cNvPr id="18" name="Ovale 17">
            <a:extLst>
              <a:ext uri="{FF2B5EF4-FFF2-40B4-BE49-F238E27FC236}">
                <a16:creationId xmlns:a16="http://schemas.microsoft.com/office/drawing/2014/main" id="{B313B5CD-6FE5-4745-9FB0-C3E288A75864}"/>
              </a:ext>
            </a:extLst>
          </p:cNvPr>
          <p:cNvSpPr/>
          <p:nvPr/>
        </p:nvSpPr>
        <p:spPr>
          <a:xfrm>
            <a:off x="4706723" y="5852043"/>
            <a:ext cx="2525789" cy="4583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ottotitolo 2">
            <a:extLst>
              <a:ext uri="{FF2B5EF4-FFF2-40B4-BE49-F238E27FC236}">
                <a16:creationId xmlns:a16="http://schemas.microsoft.com/office/drawing/2014/main" id="{23866FFB-60A3-4FF1-970E-001C70029789}"/>
              </a:ext>
            </a:extLst>
          </p:cNvPr>
          <p:cNvSpPr txBox="1">
            <a:spLocks/>
          </p:cNvSpPr>
          <p:nvPr/>
        </p:nvSpPr>
        <p:spPr>
          <a:xfrm>
            <a:off x="198962" y="1100139"/>
            <a:ext cx="9815035" cy="1655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1800" dirty="0">
                <a:solidFill>
                  <a:srgbClr val="222222"/>
                </a:solidFill>
                <a:latin typeface="&amp;quot"/>
                <a:ea typeface="+mj-ea"/>
                <a:cs typeface="+mj-cs"/>
              </a:rPr>
              <a:t>Rimane pertanto fondamentale in questa fase di rientro al lavoro, da parte del Datore di Lavoro, </a:t>
            </a:r>
            <a:r>
              <a:rPr lang="it-IT" sz="1800" dirty="0">
                <a:solidFill>
                  <a:srgbClr val="FF0000"/>
                </a:solidFill>
                <a:latin typeface="&amp;quot"/>
                <a:ea typeface="+mj-ea"/>
                <a:cs typeface="+mj-cs"/>
              </a:rPr>
              <a:t>rinnovare l’informativa ai lavoratori “fragili” </a:t>
            </a:r>
            <a:r>
              <a:rPr lang="it-IT" sz="1800" dirty="0">
                <a:solidFill>
                  <a:srgbClr val="222222"/>
                </a:solidFill>
                <a:latin typeface="&amp;quot"/>
                <a:ea typeface="+mj-ea"/>
                <a:cs typeface="+mj-cs"/>
              </a:rPr>
              <a:t>di poter essere rivalutati </a:t>
            </a:r>
            <a:r>
              <a:rPr lang="it-IT" sz="1800" dirty="0">
                <a:solidFill>
                  <a:srgbClr val="FF0000"/>
                </a:solidFill>
                <a:latin typeface="&amp;quot"/>
                <a:ea typeface="+mj-ea"/>
                <a:cs typeface="+mj-cs"/>
              </a:rPr>
              <a:t>su loro precisa richiesta </a:t>
            </a:r>
            <a:r>
              <a:rPr lang="it-IT" sz="1800" dirty="0">
                <a:solidFill>
                  <a:srgbClr val="222222"/>
                </a:solidFill>
                <a:latin typeface="&amp;quot"/>
                <a:ea typeface="+mj-ea"/>
                <a:cs typeface="+mj-cs"/>
              </a:rPr>
              <a:t>al Medico Competente ai sensi dell’art. </a:t>
            </a:r>
            <a:r>
              <a:rPr lang="it-IT" sz="1800" dirty="0">
                <a:solidFill>
                  <a:srgbClr val="FF0000"/>
                </a:solidFill>
                <a:latin typeface="&amp;quot"/>
                <a:ea typeface="+mj-ea"/>
                <a:cs typeface="+mj-cs"/>
              </a:rPr>
              <a:t>41, al comma 2, lettera c del </a:t>
            </a:r>
            <a:r>
              <a:rPr lang="it-IT" sz="1800" dirty="0" err="1">
                <a:solidFill>
                  <a:srgbClr val="FF0000"/>
                </a:solidFill>
                <a:latin typeface="&amp;quot"/>
                <a:ea typeface="+mj-ea"/>
                <a:cs typeface="+mj-cs"/>
              </a:rPr>
              <a:t>D.Lgs</a:t>
            </a:r>
            <a:r>
              <a:rPr lang="it-IT" sz="1800" dirty="0">
                <a:solidFill>
                  <a:srgbClr val="FF0000"/>
                </a:solidFill>
                <a:latin typeface="&amp;quot"/>
                <a:ea typeface="+mj-ea"/>
                <a:cs typeface="+mj-cs"/>
              </a:rPr>
              <a:t> 81/08 </a:t>
            </a:r>
            <a:r>
              <a:rPr lang="it-IT" sz="1800" dirty="0">
                <a:solidFill>
                  <a:srgbClr val="222222"/>
                </a:solidFill>
                <a:latin typeface="&amp;quot"/>
                <a:ea typeface="+mj-ea"/>
                <a:cs typeface="+mj-cs"/>
              </a:rPr>
              <a:t>o perché durante il periodo di astensione dal lavoro è occorsa una variazione significativa del loro stato di salute o perché possano essere stati contagiati da SARS-COV2 e comunque per avere maggiori misure di prevenzione dal contagio in quanto soggetti iper-suscettibili.</a:t>
            </a:r>
          </a:p>
        </p:txBody>
      </p:sp>
      <p:sp>
        <p:nvSpPr>
          <p:cNvPr id="17" name="Titolo 1">
            <a:extLst>
              <a:ext uri="{FF2B5EF4-FFF2-40B4-BE49-F238E27FC236}">
                <a16:creationId xmlns:a16="http://schemas.microsoft.com/office/drawing/2014/main" id="{1F6BD12D-BD47-4C3B-9041-85A8BA15CD45}"/>
              </a:ext>
            </a:extLst>
          </p:cNvPr>
          <p:cNvSpPr txBox="1">
            <a:spLocks/>
          </p:cNvSpPr>
          <p:nvPr/>
        </p:nvSpPr>
        <p:spPr>
          <a:xfrm>
            <a:off x="306118" y="368466"/>
            <a:ext cx="10515600" cy="4535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b="1" dirty="0"/>
              <a:t>SORVEGLIANZA SANITARIA e MEDICO COMPETENTE</a:t>
            </a:r>
          </a:p>
        </p:txBody>
      </p:sp>
    </p:spTree>
    <p:extLst>
      <p:ext uri="{BB962C8B-B14F-4D97-AF65-F5344CB8AC3E}">
        <p14:creationId xmlns:p14="http://schemas.microsoft.com/office/powerpoint/2010/main" val="498725654"/>
      </p:ext>
    </p:extLst>
  </p:cSld>
  <p:clrMapOvr>
    <a:masterClrMapping/>
  </p:clrMapOvr>
  <mc:AlternateContent xmlns:mc="http://schemas.openxmlformats.org/markup-compatibility/2006" xmlns:p14="http://schemas.microsoft.com/office/powerpoint/2010/main">
    <mc:Choice Requires="p14">
      <p:transition spd="slow" p14:dur="2000" advTm="142312"/>
    </mc:Choice>
    <mc:Fallback xmlns="">
      <p:transition spd="slow" advTm="142312"/>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2803</TotalTime>
  <Words>826</Words>
  <Application>Microsoft Office PowerPoint</Application>
  <PresentationFormat>Widescreen</PresentationFormat>
  <Paragraphs>102</Paragraphs>
  <Slides>13</Slides>
  <Notes>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13</vt:i4>
      </vt:variant>
    </vt:vector>
  </HeadingPairs>
  <TitlesOfParts>
    <vt:vector size="20" baseType="lpstr">
      <vt:lpstr>&amp;quot</vt:lpstr>
      <vt:lpstr>Arial</vt:lpstr>
      <vt:lpstr>Arial Black</vt:lpstr>
      <vt:lpstr>Calibri</vt:lpstr>
      <vt:lpstr>Calibri Light</vt:lpstr>
      <vt:lpstr>Times New Roman</vt:lpstr>
      <vt:lpstr>Tema di Office</vt:lpstr>
      <vt:lpstr>Presentazione standard di PowerPoint</vt:lpstr>
      <vt:lpstr>SOGGETTI FRAGILI</vt:lpstr>
      <vt:lpstr>SOGGETTI FRAGILI</vt:lpstr>
      <vt:lpstr>SOGGETTI FRAGILI</vt:lpstr>
      <vt:lpstr>Con la pubblicazione del Decreto Legge n. 83 del 30 luglio 2020 si pone all'attenzione dei Medici Competenti il rientro al lavoro dei lavoratori cosiddetti “fragili”, cioè coloro che in virtù del possesso del riconoscimento di disabilità con connotazione di gravità ai sensi dell’articolo 3, comma 3, della legge 5 febbraio 1992, n. 104, nonché i lavoratori in possesso di certificazione rilasciata ai competenti organi medico-legali, attestante una condizione di rischio derivante da immunodepressione o da esiti da patologie oncologiche o dallo svolgimento di relative terapie salvavita, ai sensi dell’articolo 3, comma 1, della medesima legge n. 104 del 1992, sono stati posti in astensione dal lavoro, dopo varie proroghe, fino all'appena trascorso 31 luglio 2020.    </vt:lpstr>
      <vt:lpstr>    Il DL citato ha ricompreso fra i vari articoli e provvedimenti posti in proroga di scadenza al 15 ottobre 2020, quelli interessanti le disposizioni in materia di «lavoro agile» i lavoratori dipendenti disabili nelle condizioni di cui all'articolo 3, comma 3, della legge 5 febbraio 1992, n. 104 o che abbiano nel proprio nucleo familiare una persona con disabilità nelle condizioni di cui all'articolo 3, comma 3, della legge 5 febbraio 1992, n. 104, hanno diritto a svolgere la prestazione di lavoro in modalità agile ai sensi degli articoli da 18 a 23 della legge 22 maggio 2017,n. 81, a condizione che tale modalità sia compatibile con le caratteristiche della prestazione.   Ai lavoratori del settore privato affetti da gravi e comprovate patologie con ridotta capacità lavorativa è riconosciuta la priorità nell'accoglimento delle istanze di svolgimento delle prestazioni lavorative in modalità agile ai sensi degli articoli da 18 a 23 della legge 22 maggio 2017, n. 81.   </vt:lpstr>
      <vt:lpstr>  Fino alla cessazione dello stato di emergenza epidemiologica da COVID-19, il medesimo diritto allo svolgimento delle prestazioni di lavoro in modalità agile è riconosciuto, sulla base delle valutazioni dei medici competenti, anche ai lavoratori maggiormente esposti a rischio di contagio da virus SARS-COV2, in ragione dell’età o della condizione di rischio derivante da immunodepressione, da esiti di patologie oncologiche o dallo svolgimento di terapie salvavita o, comunque, da comorbilità che possono caratterizzare una situazione di maggiore rischiosità accertata dal medico competente, nell'ambito della sorveglianza sanitaria di cui all'articolo 83 del presente decreto, a condizione che tale modalità sia compatibile con le caratteristiche della prestazione lavorativa. </vt:lpstr>
      <vt:lpstr>SORVEGLIANZA SANITARIA e MEDICO COMPETENTE</vt:lpstr>
      <vt:lpstr>Presentazione standard di PowerPoint</vt:lpstr>
      <vt:lpstr>Fra queste ultime si ricordano, ad esempio, l’utilizzo di maschere FFP2 (dove normalmente possono essere in uso quelle chirurgiche), l’adozione di barriere para-fiato (in mansioni di carattere amministrativo o comunque di front office), misure organizzative e procedurali per evitare la presenza in assembramenti  o eccessiva vicinanza ad altri colleghi o  molto più particolari come quelle proprie dell’ambito sanitario quali l’esclusione dell’operatore sanitario da aree Covid certe o sospette o da quelle attività che possono prevedere manovre aerosolizzanti o comunque invasive dell’albero respiratorio </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Ufficio Relazioni con il pubblico (protocollo)</cp:lastModifiedBy>
  <cp:revision>199</cp:revision>
  <cp:lastPrinted>2020-08-25T07:08:01Z</cp:lastPrinted>
  <dcterms:created xsi:type="dcterms:W3CDTF">2020-05-05T08:57:18Z</dcterms:created>
  <dcterms:modified xsi:type="dcterms:W3CDTF">2020-09-14T06:59:16Z</dcterms:modified>
</cp:coreProperties>
</file>