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67" r:id="rId3"/>
    <p:sldId id="318" r:id="rId4"/>
    <p:sldId id="319" r:id="rId5"/>
    <p:sldId id="321" r:id="rId6"/>
    <p:sldId id="324" r:id="rId7"/>
    <p:sldId id="322" r:id="rId8"/>
    <p:sldId id="323" r:id="rId9"/>
    <p:sldId id="315" r:id="rId10"/>
    <p:sldId id="316" r:id="rId11"/>
    <p:sldId id="325" r:id="rId12"/>
    <p:sldId id="329" r:id="rId13"/>
    <p:sldId id="328" r:id="rId14"/>
    <p:sldId id="349" r:id="rId15"/>
    <p:sldId id="351" r:id="rId16"/>
    <p:sldId id="352" r:id="rId17"/>
    <p:sldId id="353" r:id="rId18"/>
    <p:sldId id="354" r:id="rId19"/>
  </p:sldIdLst>
  <p:sldSz cx="12192000" cy="6858000"/>
  <p:notesSz cx="6669088"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0099FF"/>
    <a:srgbClr val="36A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452"/>
    <p:restoredTop sz="93137"/>
  </p:normalViewPr>
  <p:slideViewPr>
    <p:cSldViewPr snapToGrid="0" snapToObjects="1">
      <p:cViewPr varScale="1">
        <p:scale>
          <a:sx n="107" d="100"/>
          <a:sy n="107" d="100"/>
        </p:scale>
        <p:origin x="1302" y="114"/>
      </p:cViewPr>
      <p:guideLst>
        <p:guide orient="horz" pos="2160"/>
        <p:guide pos="3840"/>
      </p:guideLst>
    </p:cSldViewPr>
  </p:slideViewPr>
  <p:notesTextViewPr>
    <p:cViewPr>
      <p:scale>
        <a:sx n="1" d="1"/>
        <a:sy n="1" d="1"/>
      </p:scale>
      <p:origin x="0" y="0"/>
    </p:cViewPr>
  </p:notesTextViewPr>
  <p:sorterViewPr>
    <p:cViewPr>
      <p:scale>
        <a:sx n="100" d="100"/>
        <a:sy n="100" d="100"/>
      </p:scale>
      <p:origin x="0" y="-5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10A61210-BEE3-C543-9825-4552AB23129A}" type="datetimeFigureOut">
              <a:rPr lang="it-IT" smtClean="0"/>
              <a:pPr/>
              <a:t>14/09/2020</a:t>
            </a:fld>
            <a:endParaRPr lang="it-IT"/>
          </a:p>
        </p:txBody>
      </p:sp>
      <p:sp>
        <p:nvSpPr>
          <p:cNvPr id="4" name="Segnaposto immagine diapositiva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66909" y="4777194"/>
            <a:ext cx="5335270" cy="3908614"/>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9428585"/>
            <a:ext cx="2889938"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777607" y="9428585"/>
            <a:ext cx="2889938" cy="498055"/>
          </a:xfrm>
          <a:prstGeom prst="rect">
            <a:avLst/>
          </a:prstGeom>
        </p:spPr>
        <p:txBody>
          <a:bodyPr vert="horz" lIns="91440" tIns="45720" rIns="91440" bIns="45720" rtlCol="0" anchor="b"/>
          <a:lstStyle>
            <a:lvl1pPr algn="r">
              <a:defRPr sz="1200"/>
            </a:lvl1pPr>
          </a:lstStyle>
          <a:p>
            <a:fld id="{BD40961B-8050-D84A-A09D-83DF9DF0627E}" type="slidenum">
              <a:rPr lang="it-IT" smtClean="0"/>
              <a:pPr/>
              <a:t>‹N›</a:t>
            </a:fld>
            <a:endParaRPr lang="it-IT"/>
          </a:p>
        </p:txBody>
      </p:sp>
    </p:spTree>
    <p:extLst>
      <p:ext uri="{BB962C8B-B14F-4D97-AF65-F5344CB8AC3E}">
        <p14:creationId xmlns:p14="http://schemas.microsoft.com/office/powerpoint/2010/main" val="195961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BD40961B-8050-D84A-A09D-83DF9DF0627E}" type="slidenum">
              <a:rPr lang="it-IT" smtClean="0"/>
              <a:pPr/>
              <a:t>1</a:t>
            </a:fld>
            <a:endParaRPr lang="it-IT"/>
          </a:p>
        </p:txBody>
      </p:sp>
    </p:spTree>
    <p:extLst>
      <p:ext uri="{BB962C8B-B14F-4D97-AF65-F5344CB8AC3E}">
        <p14:creationId xmlns:p14="http://schemas.microsoft.com/office/powerpoint/2010/main" val="2178710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D40961B-8050-D84A-A09D-83DF9DF0627E}" type="slidenum">
              <a:rPr lang="it-IT" smtClean="0"/>
              <a:pPr/>
              <a:t>10</a:t>
            </a:fld>
            <a:endParaRPr lang="it-IT"/>
          </a:p>
        </p:txBody>
      </p:sp>
    </p:spTree>
    <p:extLst>
      <p:ext uri="{BB962C8B-B14F-4D97-AF65-F5344CB8AC3E}">
        <p14:creationId xmlns:p14="http://schemas.microsoft.com/office/powerpoint/2010/main" val="3612613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BD40961B-8050-D84A-A09D-83DF9DF0627E}" type="slidenum">
              <a:rPr lang="it-IT" smtClean="0"/>
              <a:pPr/>
              <a:t>11</a:t>
            </a:fld>
            <a:endParaRPr lang="it-IT"/>
          </a:p>
        </p:txBody>
      </p:sp>
    </p:spTree>
    <p:extLst>
      <p:ext uri="{BB962C8B-B14F-4D97-AF65-F5344CB8AC3E}">
        <p14:creationId xmlns:p14="http://schemas.microsoft.com/office/powerpoint/2010/main" val="4223787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BD40961B-8050-D84A-A09D-83DF9DF0627E}" type="slidenum">
              <a:rPr lang="it-IT" smtClean="0"/>
              <a:pPr/>
              <a:t>12</a:t>
            </a:fld>
            <a:endParaRPr lang="it-IT"/>
          </a:p>
        </p:txBody>
      </p:sp>
    </p:spTree>
    <p:extLst>
      <p:ext uri="{BB962C8B-B14F-4D97-AF65-F5344CB8AC3E}">
        <p14:creationId xmlns:p14="http://schemas.microsoft.com/office/powerpoint/2010/main" val="1585800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BD40961B-8050-D84A-A09D-83DF9DF0627E}" type="slidenum">
              <a:rPr lang="it-IT" smtClean="0"/>
              <a:pPr/>
              <a:t>13</a:t>
            </a:fld>
            <a:endParaRPr lang="it-IT"/>
          </a:p>
        </p:txBody>
      </p:sp>
    </p:spTree>
    <p:extLst>
      <p:ext uri="{BB962C8B-B14F-4D97-AF65-F5344CB8AC3E}">
        <p14:creationId xmlns:p14="http://schemas.microsoft.com/office/powerpoint/2010/main" val="1858857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D40961B-8050-D84A-A09D-83DF9DF0627E}" type="slidenum">
              <a:rPr lang="it-IT" smtClean="0"/>
              <a:pPr/>
              <a:t>15</a:t>
            </a:fld>
            <a:endParaRPr lang="it-IT"/>
          </a:p>
        </p:txBody>
      </p:sp>
    </p:spTree>
    <p:extLst>
      <p:ext uri="{BB962C8B-B14F-4D97-AF65-F5344CB8AC3E}">
        <p14:creationId xmlns:p14="http://schemas.microsoft.com/office/powerpoint/2010/main" val="261835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BD40961B-8050-D84A-A09D-83DF9DF0627E}" type="slidenum">
              <a:rPr lang="it-IT" smtClean="0"/>
              <a:pPr/>
              <a:t>2</a:t>
            </a:fld>
            <a:endParaRPr lang="it-IT"/>
          </a:p>
        </p:txBody>
      </p:sp>
    </p:spTree>
    <p:extLst>
      <p:ext uri="{BB962C8B-B14F-4D97-AF65-F5344CB8AC3E}">
        <p14:creationId xmlns:p14="http://schemas.microsoft.com/office/powerpoint/2010/main" val="1784380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BD40961B-8050-D84A-A09D-83DF9DF0627E}" type="slidenum">
              <a:rPr lang="it-IT" smtClean="0"/>
              <a:pPr/>
              <a:t>3</a:t>
            </a:fld>
            <a:endParaRPr lang="it-IT"/>
          </a:p>
        </p:txBody>
      </p:sp>
    </p:spTree>
    <p:extLst>
      <p:ext uri="{BB962C8B-B14F-4D97-AF65-F5344CB8AC3E}">
        <p14:creationId xmlns:p14="http://schemas.microsoft.com/office/powerpoint/2010/main" val="3493115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BD40961B-8050-D84A-A09D-83DF9DF0627E}" type="slidenum">
              <a:rPr lang="it-IT" smtClean="0"/>
              <a:pPr/>
              <a:t>4</a:t>
            </a:fld>
            <a:endParaRPr lang="it-IT"/>
          </a:p>
        </p:txBody>
      </p:sp>
    </p:spTree>
    <p:extLst>
      <p:ext uri="{BB962C8B-B14F-4D97-AF65-F5344CB8AC3E}">
        <p14:creationId xmlns:p14="http://schemas.microsoft.com/office/powerpoint/2010/main" val="4223968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BD40961B-8050-D84A-A09D-83DF9DF0627E}" type="slidenum">
              <a:rPr lang="it-IT" smtClean="0"/>
              <a:pPr/>
              <a:t>5</a:t>
            </a:fld>
            <a:endParaRPr lang="it-IT"/>
          </a:p>
        </p:txBody>
      </p:sp>
    </p:spTree>
    <p:extLst>
      <p:ext uri="{BB962C8B-B14F-4D97-AF65-F5344CB8AC3E}">
        <p14:creationId xmlns:p14="http://schemas.microsoft.com/office/powerpoint/2010/main" val="3403756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BD40961B-8050-D84A-A09D-83DF9DF0627E}" type="slidenum">
              <a:rPr lang="it-IT" smtClean="0"/>
              <a:pPr/>
              <a:t>6</a:t>
            </a:fld>
            <a:endParaRPr lang="it-IT"/>
          </a:p>
        </p:txBody>
      </p:sp>
    </p:spTree>
    <p:extLst>
      <p:ext uri="{BB962C8B-B14F-4D97-AF65-F5344CB8AC3E}">
        <p14:creationId xmlns:p14="http://schemas.microsoft.com/office/powerpoint/2010/main" val="1277945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BD40961B-8050-D84A-A09D-83DF9DF0627E}" type="slidenum">
              <a:rPr lang="it-IT" smtClean="0"/>
              <a:pPr/>
              <a:t>7</a:t>
            </a:fld>
            <a:endParaRPr lang="it-IT"/>
          </a:p>
        </p:txBody>
      </p:sp>
    </p:spTree>
    <p:extLst>
      <p:ext uri="{BB962C8B-B14F-4D97-AF65-F5344CB8AC3E}">
        <p14:creationId xmlns:p14="http://schemas.microsoft.com/office/powerpoint/2010/main" val="2904017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BD40961B-8050-D84A-A09D-83DF9DF0627E}" type="slidenum">
              <a:rPr lang="it-IT" smtClean="0"/>
              <a:pPr/>
              <a:t>8</a:t>
            </a:fld>
            <a:endParaRPr lang="it-IT"/>
          </a:p>
        </p:txBody>
      </p:sp>
    </p:spTree>
    <p:extLst>
      <p:ext uri="{BB962C8B-B14F-4D97-AF65-F5344CB8AC3E}">
        <p14:creationId xmlns:p14="http://schemas.microsoft.com/office/powerpoint/2010/main" val="2326729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BD40961B-8050-D84A-A09D-83DF9DF0627E}" type="slidenum">
              <a:rPr lang="it-IT" smtClean="0"/>
              <a:pPr/>
              <a:t>9</a:t>
            </a:fld>
            <a:endParaRPr lang="it-IT"/>
          </a:p>
        </p:txBody>
      </p:sp>
    </p:spTree>
    <p:extLst>
      <p:ext uri="{BB962C8B-B14F-4D97-AF65-F5344CB8AC3E}">
        <p14:creationId xmlns:p14="http://schemas.microsoft.com/office/powerpoint/2010/main" val="1091557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369BEA-B3A4-D444-930B-50679EE921B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B07B69F-BD06-4B40-B4BC-BA9D93273F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E944A71-99AB-7E46-87EC-A6DB6E853C3B}"/>
              </a:ext>
            </a:extLst>
          </p:cNvPr>
          <p:cNvSpPr>
            <a:spLocks noGrp="1"/>
          </p:cNvSpPr>
          <p:nvPr>
            <p:ph type="dt" sz="half" idx="10"/>
          </p:nvPr>
        </p:nvSpPr>
        <p:spPr/>
        <p:txBody>
          <a:bodyPr/>
          <a:lstStyle/>
          <a:p>
            <a:fld id="{AE9A871C-72F6-ED41-8CC7-2391FC1E9584}" type="datetimeFigureOut">
              <a:rPr lang="it-IT" smtClean="0"/>
              <a:pPr/>
              <a:t>14/09/2020</a:t>
            </a:fld>
            <a:endParaRPr lang="it-IT"/>
          </a:p>
        </p:txBody>
      </p:sp>
      <p:sp>
        <p:nvSpPr>
          <p:cNvPr id="5" name="Segnaposto piè di pagina 4">
            <a:extLst>
              <a:ext uri="{FF2B5EF4-FFF2-40B4-BE49-F238E27FC236}">
                <a16:creationId xmlns:a16="http://schemas.microsoft.com/office/drawing/2014/main" id="{E1560940-DFCC-9142-8EDE-AF07D4F88C6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515F42D-6007-CB45-BDE7-51025B26633E}"/>
              </a:ext>
            </a:extLst>
          </p:cNvPr>
          <p:cNvSpPr>
            <a:spLocks noGrp="1"/>
          </p:cNvSpPr>
          <p:nvPr>
            <p:ph type="sldNum" sz="quarter" idx="12"/>
          </p:nvPr>
        </p:nvSpPr>
        <p:spPr/>
        <p:txBody>
          <a:bodyPr/>
          <a:lstStyle/>
          <a:p>
            <a:fld id="{118DCD8F-4DC3-834C-B290-8AD69079E7AC}" type="slidenum">
              <a:rPr lang="it-IT" smtClean="0"/>
              <a:pPr/>
              <a:t>‹N›</a:t>
            </a:fld>
            <a:endParaRPr lang="it-IT"/>
          </a:p>
        </p:txBody>
      </p:sp>
    </p:spTree>
    <p:extLst>
      <p:ext uri="{BB962C8B-B14F-4D97-AF65-F5344CB8AC3E}">
        <p14:creationId xmlns:p14="http://schemas.microsoft.com/office/powerpoint/2010/main" val="414082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6069E8-2DFF-F64C-B987-EBC56B92D56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E54328B-504A-A847-95E2-570A3BF9C959}"/>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996F4B11-4556-4E47-AF4C-4788DF469D54}"/>
              </a:ext>
            </a:extLst>
          </p:cNvPr>
          <p:cNvSpPr>
            <a:spLocks noGrp="1"/>
          </p:cNvSpPr>
          <p:nvPr>
            <p:ph type="dt" sz="half" idx="10"/>
          </p:nvPr>
        </p:nvSpPr>
        <p:spPr/>
        <p:txBody>
          <a:bodyPr/>
          <a:lstStyle/>
          <a:p>
            <a:fld id="{AE9A871C-72F6-ED41-8CC7-2391FC1E9584}" type="datetimeFigureOut">
              <a:rPr lang="it-IT" smtClean="0"/>
              <a:pPr/>
              <a:t>14/09/2020</a:t>
            </a:fld>
            <a:endParaRPr lang="it-IT"/>
          </a:p>
        </p:txBody>
      </p:sp>
      <p:sp>
        <p:nvSpPr>
          <p:cNvPr id="5" name="Segnaposto piè di pagina 4">
            <a:extLst>
              <a:ext uri="{FF2B5EF4-FFF2-40B4-BE49-F238E27FC236}">
                <a16:creationId xmlns:a16="http://schemas.microsoft.com/office/drawing/2014/main" id="{16CE3481-74EA-2D49-AFEC-FDD02AB01CC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D7597F9-1720-F547-9393-EC5D453073F6}"/>
              </a:ext>
            </a:extLst>
          </p:cNvPr>
          <p:cNvSpPr>
            <a:spLocks noGrp="1"/>
          </p:cNvSpPr>
          <p:nvPr>
            <p:ph type="sldNum" sz="quarter" idx="12"/>
          </p:nvPr>
        </p:nvSpPr>
        <p:spPr/>
        <p:txBody>
          <a:bodyPr/>
          <a:lstStyle/>
          <a:p>
            <a:fld id="{118DCD8F-4DC3-834C-B290-8AD69079E7AC}" type="slidenum">
              <a:rPr lang="it-IT" smtClean="0"/>
              <a:pPr/>
              <a:t>‹N›</a:t>
            </a:fld>
            <a:endParaRPr lang="it-IT"/>
          </a:p>
        </p:txBody>
      </p:sp>
    </p:spTree>
    <p:extLst>
      <p:ext uri="{BB962C8B-B14F-4D97-AF65-F5344CB8AC3E}">
        <p14:creationId xmlns:p14="http://schemas.microsoft.com/office/powerpoint/2010/main" val="1733092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A0C0258-A9A9-4E4C-8727-427368C655A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C02BDC5-1645-4A45-A3F5-0B8188DCF1DF}"/>
              </a:ext>
            </a:extLst>
          </p:cNvPr>
          <p:cNvSpPr>
            <a:spLocks noGrp="1"/>
          </p:cNvSpPr>
          <p:nvPr>
            <p:ph type="body" orient="vert" idx="1"/>
          </p:nvPr>
        </p:nvSpPr>
        <p:spPr>
          <a:xfrm>
            <a:off x="838200" y="365125"/>
            <a:ext cx="7734300" cy="581183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C5072579-88C2-044E-AF7A-E35EA1B8F064}"/>
              </a:ext>
            </a:extLst>
          </p:cNvPr>
          <p:cNvSpPr>
            <a:spLocks noGrp="1"/>
          </p:cNvSpPr>
          <p:nvPr>
            <p:ph type="dt" sz="half" idx="10"/>
          </p:nvPr>
        </p:nvSpPr>
        <p:spPr/>
        <p:txBody>
          <a:bodyPr/>
          <a:lstStyle/>
          <a:p>
            <a:fld id="{AE9A871C-72F6-ED41-8CC7-2391FC1E9584}" type="datetimeFigureOut">
              <a:rPr lang="it-IT" smtClean="0"/>
              <a:pPr/>
              <a:t>14/09/2020</a:t>
            </a:fld>
            <a:endParaRPr lang="it-IT"/>
          </a:p>
        </p:txBody>
      </p:sp>
      <p:sp>
        <p:nvSpPr>
          <p:cNvPr id="5" name="Segnaposto piè di pagina 4">
            <a:extLst>
              <a:ext uri="{FF2B5EF4-FFF2-40B4-BE49-F238E27FC236}">
                <a16:creationId xmlns:a16="http://schemas.microsoft.com/office/drawing/2014/main" id="{B553E691-9BF3-2049-A0AA-6598FF3368F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C72E645-C120-5947-8510-68B1640C0A01}"/>
              </a:ext>
            </a:extLst>
          </p:cNvPr>
          <p:cNvSpPr>
            <a:spLocks noGrp="1"/>
          </p:cNvSpPr>
          <p:nvPr>
            <p:ph type="sldNum" sz="quarter" idx="12"/>
          </p:nvPr>
        </p:nvSpPr>
        <p:spPr/>
        <p:txBody>
          <a:bodyPr/>
          <a:lstStyle/>
          <a:p>
            <a:fld id="{118DCD8F-4DC3-834C-B290-8AD69079E7AC}" type="slidenum">
              <a:rPr lang="it-IT" smtClean="0"/>
              <a:pPr/>
              <a:t>‹N›</a:t>
            </a:fld>
            <a:endParaRPr lang="it-IT"/>
          </a:p>
        </p:txBody>
      </p:sp>
    </p:spTree>
    <p:extLst>
      <p:ext uri="{BB962C8B-B14F-4D97-AF65-F5344CB8AC3E}">
        <p14:creationId xmlns:p14="http://schemas.microsoft.com/office/powerpoint/2010/main" val="749120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43158B-B6AD-3E4C-B9DF-F8D177D0B6A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52DBA62-1F24-4F4C-A2B2-ED1AFC0D8DA6}"/>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505DDEF6-9822-B840-AD28-88166D623BF7}"/>
              </a:ext>
            </a:extLst>
          </p:cNvPr>
          <p:cNvSpPr>
            <a:spLocks noGrp="1"/>
          </p:cNvSpPr>
          <p:nvPr>
            <p:ph type="dt" sz="half" idx="10"/>
          </p:nvPr>
        </p:nvSpPr>
        <p:spPr/>
        <p:txBody>
          <a:bodyPr/>
          <a:lstStyle/>
          <a:p>
            <a:fld id="{AE9A871C-72F6-ED41-8CC7-2391FC1E9584}" type="datetimeFigureOut">
              <a:rPr lang="it-IT" smtClean="0"/>
              <a:pPr/>
              <a:t>14/09/2020</a:t>
            </a:fld>
            <a:endParaRPr lang="it-IT"/>
          </a:p>
        </p:txBody>
      </p:sp>
      <p:sp>
        <p:nvSpPr>
          <p:cNvPr id="5" name="Segnaposto piè di pagina 4">
            <a:extLst>
              <a:ext uri="{FF2B5EF4-FFF2-40B4-BE49-F238E27FC236}">
                <a16:creationId xmlns:a16="http://schemas.microsoft.com/office/drawing/2014/main" id="{60EB99DE-DF22-AD42-8BF3-4F9EDC2A07F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5B9497B-6953-6746-8789-900EE0D8582F}"/>
              </a:ext>
            </a:extLst>
          </p:cNvPr>
          <p:cNvSpPr>
            <a:spLocks noGrp="1"/>
          </p:cNvSpPr>
          <p:nvPr>
            <p:ph type="sldNum" sz="quarter" idx="12"/>
          </p:nvPr>
        </p:nvSpPr>
        <p:spPr/>
        <p:txBody>
          <a:bodyPr/>
          <a:lstStyle/>
          <a:p>
            <a:fld id="{118DCD8F-4DC3-834C-B290-8AD69079E7AC}" type="slidenum">
              <a:rPr lang="it-IT" smtClean="0"/>
              <a:pPr/>
              <a:t>‹N›</a:t>
            </a:fld>
            <a:endParaRPr lang="it-IT"/>
          </a:p>
        </p:txBody>
      </p:sp>
    </p:spTree>
    <p:extLst>
      <p:ext uri="{BB962C8B-B14F-4D97-AF65-F5344CB8AC3E}">
        <p14:creationId xmlns:p14="http://schemas.microsoft.com/office/powerpoint/2010/main" val="356937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8C3F35-DDD1-3247-892F-0DC08C1B890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A5328B5-81E2-6C4B-8FB3-1F61569869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5684D83B-AE71-A34F-A764-0D6310DF1AB9}"/>
              </a:ext>
            </a:extLst>
          </p:cNvPr>
          <p:cNvSpPr>
            <a:spLocks noGrp="1"/>
          </p:cNvSpPr>
          <p:nvPr>
            <p:ph type="dt" sz="half" idx="10"/>
          </p:nvPr>
        </p:nvSpPr>
        <p:spPr/>
        <p:txBody>
          <a:bodyPr/>
          <a:lstStyle/>
          <a:p>
            <a:fld id="{AE9A871C-72F6-ED41-8CC7-2391FC1E9584}" type="datetimeFigureOut">
              <a:rPr lang="it-IT" smtClean="0"/>
              <a:pPr/>
              <a:t>14/09/2020</a:t>
            </a:fld>
            <a:endParaRPr lang="it-IT"/>
          </a:p>
        </p:txBody>
      </p:sp>
      <p:sp>
        <p:nvSpPr>
          <p:cNvPr id="5" name="Segnaposto piè di pagina 4">
            <a:extLst>
              <a:ext uri="{FF2B5EF4-FFF2-40B4-BE49-F238E27FC236}">
                <a16:creationId xmlns:a16="http://schemas.microsoft.com/office/drawing/2014/main" id="{DD3D9B63-036D-8343-8868-D2DC7188C31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E25D280-C8B1-EF48-8AF5-56187CA12179}"/>
              </a:ext>
            </a:extLst>
          </p:cNvPr>
          <p:cNvSpPr>
            <a:spLocks noGrp="1"/>
          </p:cNvSpPr>
          <p:nvPr>
            <p:ph type="sldNum" sz="quarter" idx="12"/>
          </p:nvPr>
        </p:nvSpPr>
        <p:spPr/>
        <p:txBody>
          <a:bodyPr/>
          <a:lstStyle/>
          <a:p>
            <a:fld id="{118DCD8F-4DC3-834C-B290-8AD69079E7AC}" type="slidenum">
              <a:rPr lang="it-IT" smtClean="0"/>
              <a:pPr/>
              <a:t>‹N›</a:t>
            </a:fld>
            <a:endParaRPr lang="it-IT"/>
          </a:p>
        </p:txBody>
      </p:sp>
    </p:spTree>
    <p:extLst>
      <p:ext uri="{BB962C8B-B14F-4D97-AF65-F5344CB8AC3E}">
        <p14:creationId xmlns:p14="http://schemas.microsoft.com/office/powerpoint/2010/main" val="1766132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49ADA6-2893-B044-B225-839F979729D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2CF7640-3B5D-EB45-9DF4-CDD51833F2B1}"/>
              </a:ext>
            </a:extLst>
          </p:cNvPr>
          <p:cNvSpPr>
            <a:spLocks noGrp="1"/>
          </p:cNvSpPr>
          <p:nvPr>
            <p:ph sz="half" idx="1"/>
          </p:nvPr>
        </p:nvSpPr>
        <p:spPr>
          <a:xfrm>
            <a:off x="838200" y="1825625"/>
            <a:ext cx="5181600" cy="4351338"/>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C5F8B529-3F31-214A-9133-183D960D946F}"/>
              </a:ext>
            </a:extLst>
          </p:cNvPr>
          <p:cNvSpPr>
            <a:spLocks noGrp="1"/>
          </p:cNvSpPr>
          <p:nvPr>
            <p:ph sz="half" idx="2"/>
          </p:nvPr>
        </p:nvSpPr>
        <p:spPr>
          <a:xfrm>
            <a:off x="6172200" y="1825625"/>
            <a:ext cx="5181600" cy="4351338"/>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5B026C0B-39FD-9E41-828E-007C775E9DDF}"/>
              </a:ext>
            </a:extLst>
          </p:cNvPr>
          <p:cNvSpPr>
            <a:spLocks noGrp="1"/>
          </p:cNvSpPr>
          <p:nvPr>
            <p:ph type="dt" sz="half" idx="10"/>
          </p:nvPr>
        </p:nvSpPr>
        <p:spPr/>
        <p:txBody>
          <a:bodyPr/>
          <a:lstStyle/>
          <a:p>
            <a:fld id="{AE9A871C-72F6-ED41-8CC7-2391FC1E9584}" type="datetimeFigureOut">
              <a:rPr lang="it-IT" smtClean="0"/>
              <a:pPr/>
              <a:t>14/09/2020</a:t>
            </a:fld>
            <a:endParaRPr lang="it-IT"/>
          </a:p>
        </p:txBody>
      </p:sp>
      <p:sp>
        <p:nvSpPr>
          <p:cNvPr id="6" name="Segnaposto piè di pagina 5">
            <a:extLst>
              <a:ext uri="{FF2B5EF4-FFF2-40B4-BE49-F238E27FC236}">
                <a16:creationId xmlns:a16="http://schemas.microsoft.com/office/drawing/2014/main" id="{672F6525-CD99-6545-8F10-26D45802CA5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DD6FD3F-72E8-4E4E-9327-67B49FFF394A}"/>
              </a:ext>
            </a:extLst>
          </p:cNvPr>
          <p:cNvSpPr>
            <a:spLocks noGrp="1"/>
          </p:cNvSpPr>
          <p:nvPr>
            <p:ph type="sldNum" sz="quarter" idx="12"/>
          </p:nvPr>
        </p:nvSpPr>
        <p:spPr/>
        <p:txBody>
          <a:bodyPr/>
          <a:lstStyle/>
          <a:p>
            <a:fld id="{118DCD8F-4DC3-834C-B290-8AD69079E7AC}" type="slidenum">
              <a:rPr lang="it-IT" smtClean="0"/>
              <a:pPr/>
              <a:t>‹N›</a:t>
            </a:fld>
            <a:endParaRPr lang="it-IT"/>
          </a:p>
        </p:txBody>
      </p:sp>
    </p:spTree>
    <p:extLst>
      <p:ext uri="{BB962C8B-B14F-4D97-AF65-F5344CB8AC3E}">
        <p14:creationId xmlns:p14="http://schemas.microsoft.com/office/powerpoint/2010/main" val="1220515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AF74A3-C91C-A442-8B43-E2659087912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6A46A2D-803E-DF4D-A99F-DB9120191F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088C6437-BF00-8749-8EFF-81DB40C9009A}"/>
              </a:ext>
            </a:extLst>
          </p:cNvPr>
          <p:cNvSpPr>
            <a:spLocks noGrp="1"/>
          </p:cNvSpPr>
          <p:nvPr>
            <p:ph sz="half" idx="2"/>
          </p:nvPr>
        </p:nvSpPr>
        <p:spPr>
          <a:xfrm>
            <a:off x="839788" y="2505075"/>
            <a:ext cx="5157787" cy="3684588"/>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214E874B-F23D-8343-8BA0-3C6ED4B49F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3B199D4C-4A1B-5045-BD27-9E5C31A1DA02}"/>
              </a:ext>
            </a:extLst>
          </p:cNvPr>
          <p:cNvSpPr>
            <a:spLocks noGrp="1"/>
          </p:cNvSpPr>
          <p:nvPr>
            <p:ph sz="quarter" idx="4"/>
          </p:nvPr>
        </p:nvSpPr>
        <p:spPr>
          <a:xfrm>
            <a:off x="6172200" y="2505075"/>
            <a:ext cx="5183188" cy="3684588"/>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F2397BB3-2C84-CE49-86A9-7048F438EEC9}"/>
              </a:ext>
            </a:extLst>
          </p:cNvPr>
          <p:cNvSpPr>
            <a:spLocks noGrp="1"/>
          </p:cNvSpPr>
          <p:nvPr>
            <p:ph type="dt" sz="half" idx="10"/>
          </p:nvPr>
        </p:nvSpPr>
        <p:spPr/>
        <p:txBody>
          <a:bodyPr/>
          <a:lstStyle/>
          <a:p>
            <a:fld id="{AE9A871C-72F6-ED41-8CC7-2391FC1E9584}" type="datetimeFigureOut">
              <a:rPr lang="it-IT" smtClean="0"/>
              <a:pPr/>
              <a:t>14/09/2020</a:t>
            </a:fld>
            <a:endParaRPr lang="it-IT"/>
          </a:p>
        </p:txBody>
      </p:sp>
      <p:sp>
        <p:nvSpPr>
          <p:cNvPr id="8" name="Segnaposto piè di pagina 7">
            <a:extLst>
              <a:ext uri="{FF2B5EF4-FFF2-40B4-BE49-F238E27FC236}">
                <a16:creationId xmlns:a16="http://schemas.microsoft.com/office/drawing/2014/main" id="{AEA158F1-9C40-564B-861F-41D8D6A02BE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F1971691-BE7B-F948-9533-529ED9119D7A}"/>
              </a:ext>
            </a:extLst>
          </p:cNvPr>
          <p:cNvSpPr>
            <a:spLocks noGrp="1"/>
          </p:cNvSpPr>
          <p:nvPr>
            <p:ph type="sldNum" sz="quarter" idx="12"/>
          </p:nvPr>
        </p:nvSpPr>
        <p:spPr/>
        <p:txBody>
          <a:bodyPr/>
          <a:lstStyle/>
          <a:p>
            <a:fld id="{118DCD8F-4DC3-834C-B290-8AD69079E7AC}" type="slidenum">
              <a:rPr lang="it-IT" smtClean="0"/>
              <a:pPr/>
              <a:t>‹N›</a:t>
            </a:fld>
            <a:endParaRPr lang="it-IT"/>
          </a:p>
        </p:txBody>
      </p:sp>
    </p:spTree>
    <p:extLst>
      <p:ext uri="{BB962C8B-B14F-4D97-AF65-F5344CB8AC3E}">
        <p14:creationId xmlns:p14="http://schemas.microsoft.com/office/powerpoint/2010/main" val="3320997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ADA989-A194-0C4C-A501-B75429DF2815}"/>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B7889804-BD60-CA42-8338-4DB704F389A8}"/>
              </a:ext>
            </a:extLst>
          </p:cNvPr>
          <p:cNvSpPr>
            <a:spLocks noGrp="1"/>
          </p:cNvSpPr>
          <p:nvPr>
            <p:ph type="dt" sz="half" idx="10"/>
          </p:nvPr>
        </p:nvSpPr>
        <p:spPr/>
        <p:txBody>
          <a:bodyPr/>
          <a:lstStyle/>
          <a:p>
            <a:fld id="{AE9A871C-72F6-ED41-8CC7-2391FC1E9584}" type="datetimeFigureOut">
              <a:rPr lang="it-IT" smtClean="0"/>
              <a:pPr/>
              <a:t>14/09/2020</a:t>
            </a:fld>
            <a:endParaRPr lang="it-IT"/>
          </a:p>
        </p:txBody>
      </p:sp>
      <p:sp>
        <p:nvSpPr>
          <p:cNvPr id="4" name="Segnaposto piè di pagina 3">
            <a:extLst>
              <a:ext uri="{FF2B5EF4-FFF2-40B4-BE49-F238E27FC236}">
                <a16:creationId xmlns:a16="http://schemas.microsoft.com/office/drawing/2014/main" id="{4782052E-ECE3-254F-9DAF-18C66623434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FD96BBD-D92B-854B-8138-D0CC1ABD4CE3}"/>
              </a:ext>
            </a:extLst>
          </p:cNvPr>
          <p:cNvSpPr>
            <a:spLocks noGrp="1"/>
          </p:cNvSpPr>
          <p:nvPr>
            <p:ph type="sldNum" sz="quarter" idx="12"/>
          </p:nvPr>
        </p:nvSpPr>
        <p:spPr/>
        <p:txBody>
          <a:bodyPr/>
          <a:lstStyle/>
          <a:p>
            <a:fld id="{118DCD8F-4DC3-834C-B290-8AD69079E7AC}" type="slidenum">
              <a:rPr lang="it-IT" smtClean="0"/>
              <a:pPr/>
              <a:t>‹N›</a:t>
            </a:fld>
            <a:endParaRPr lang="it-IT"/>
          </a:p>
        </p:txBody>
      </p:sp>
    </p:spTree>
    <p:extLst>
      <p:ext uri="{BB962C8B-B14F-4D97-AF65-F5344CB8AC3E}">
        <p14:creationId xmlns:p14="http://schemas.microsoft.com/office/powerpoint/2010/main" val="1654347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7DE8D09-3687-1444-BD85-757D564EC9B2}"/>
              </a:ext>
            </a:extLst>
          </p:cNvPr>
          <p:cNvSpPr>
            <a:spLocks noGrp="1"/>
          </p:cNvSpPr>
          <p:nvPr>
            <p:ph type="dt" sz="half" idx="10"/>
          </p:nvPr>
        </p:nvSpPr>
        <p:spPr/>
        <p:txBody>
          <a:bodyPr/>
          <a:lstStyle/>
          <a:p>
            <a:fld id="{AE9A871C-72F6-ED41-8CC7-2391FC1E9584}" type="datetimeFigureOut">
              <a:rPr lang="it-IT" smtClean="0"/>
              <a:pPr/>
              <a:t>14/09/2020</a:t>
            </a:fld>
            <a:endParaRPr lang="it-IT"/>
          </a:p>
        </p:txBody>
      </p:sp>
      <p:sp>
        <p:nvSpPr>
          <p:cNvPr id="3" name="Segnaposto piè di pagina 2">
            <a:extLst>
              <a:ext uri="{FF2B5EF4-FFF2-40B4-BE49-F238E27FC236}">
                <a16:creationId xmlns:a16="http://schemas.microsoft.com/office/drawing/2014/main" id="{6CE732D2-1292-5542-B581-AD333CF9063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C80A7B76-F251-AF4A-AC2C-10502ED65FE2}"/>
              </a:ext>
            </a:extLst>
          </p:cNvPr>
          <p:cNvSpPr>
            <a:spLocks noGrp="1"/>
          </p:cNvSpPr>
          <p:nvPr>
            <p:ph type="sldNum" sz="quarter" idx="12"/>
          </p:nvPr>
        </p:nvSpPr>
        <p:spPr/>
        <p:txBody>
          <a:bodyPr/>
          <a:lstStyle/>
          <a:p>
            <a:fld id="{118DCD8F-4DC3-834C-B290-8AD69079E7AC}" type="slidenum">
              <a:rPr lang="it-IT" smtClean="0"/>
              <a:pPr/>
              <a:t>‹N›</a:t>
            </a:fld>
            <a:endParaRPr lang="it-IT"/>
          </a:p>
        </p:txBody>
      </p:sp>
      <p:pic>
        <p:nvPicPr>
          <p:cNvPr id="5" name="Immagine 4">
            <a:extLst>
              <a:ext uri="{FF2B5EF4-FFF2-40B4-BE49-F238E27FC236}">
                <a16:creationId xmlns:a16="http://schemas.microsoft.com/office/drawing/2014/main" id="{02690A94-86AD-F948-BF8B-79DA2EBA73A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11090275" y="0"/>
            <a:ext cx="1038225" cy="496570"/>
          </a:xfrm>
          <a:prstGeom prst="rect">
            <a:avLst/>
          </a:prstGeom>
        </p:spPr>
      </p:pic>
      <p:cxnSp>
        <p:nvCxnSpPr>
          <p:cNvPr id="6" name="Connettore 1 5">
            <a:extLst>
              <a:ext uri="{FF2B5EF4-FFF2-40B4-BE49-F238E27FC236}">
                <a16:creationId xmlns:a16="http://schemas.microsoft.com/office/drawing/2014/main" id="{D3E4FD43-4AF7-8941-9B8E-ACE83C5599CE}"/>
              </a:ext>
            </a:extLst>
          </p:cNvPr>
          <p:cNvCxnSpPr/>
          <p:nvPr userDrawn="1"/>
        </p:nvCxnSpPr>
        <p:spPr>
          <a:xfrm flipH="1">
            <a:off x="0" y="486833"/>
            <a:ext cx="11090275" cy="0"/>
          </a:xfrm>
          <a:prstGeom prst="line">
            <a:avLst/>
          </a:prstGeom>
          <a:ln>
            <a:solidFill>
              <a:srgbClr val="36A8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317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914B83-495E-E14F-9122-B66F11CD3AD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164B324-4F62-674B-9EAF-5261BF1743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533961A2-2F92-FE4E-8AC1-B68A962F6A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05B78920-E8ED-AA43-B487-70D2848ABA1E}"/>
              </a:ext>
            </a:extLst>
          </p:cNvPr>
          <p:cNvSpPr>
            <a:spLocks noGrp="1"/>
          </p:cNvSpPr>
          <p:nvPr>
            <p:ph type="dt" sz="half" idx="10"/>
          </p:nvPr>
        </p:nvSpPr>
        <p:spPr/>
        <p:txBody>
          <a:bodyPr/>
          <a:lstStyle/>
          <a:p>
            <a:fld id="{AE9A871C-72F6-ED41-8CC7-2391FC1E9584}" type="datetimeFigureOut">
              <a:rPr lang="it-IT" smtClean="0"/>
              <a:pPr/>
              <a:t>14/09/2020</a:t>
            </a:fld>
            <a:endParaRPr lang="it-IT"/>
          </a:p>
        </p:txBody>
      </p:sp>
      <p:sp>
        <p:nvSpPr>
          <p:cNvPr id="6" name="Segnaposto piè di pagina 5">
            <a:extLst>
              <a:ext uri="{FF2B5EF4-FFF2-40B4-BE49-F238E27FC236}">
                <a16:creationId xmlns:a16="http://schemas.microsoft.com/office/drawing/2014/main" id="{E49A1CD2-3ADD-E548-BA32-DF6621EF114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68AE7C2-9FC6-B649-9D0F-5433B1EA0AAF}"/>
              </a:ext>
            </a:extLst>
          </p:cNvPr>
          <p:cNvSpPr>
            <a:spLocks noGrp="1"/>
          </p:cNvSpPr>
          <p:nvPr>
            <p:ph type="sldNum" sz="quarter" idx="12"/>
          </p:nvPr>
        </p:nvSpPr>
        <p:spPr/>
        <p:txBody>
          <a:bodyPr/>
          <a:lstStyle/>
          <a:p>
            <a:fld id="{118DCD8F-4DC3-834C-B290-8AD69079E7AC}" type="slidenum">
              <a:rPr lang="it-IT" smtClean="0"/>
              <a:pPr/>
              <a:t>‹N›</a:t>
            </a:fld>
            <a:endParaRPr lang="it-IT"/>
          </a:p>
        </p:txBody>
      </p:sp>
    </p:spTree>
    <p:extLst>
      <p:ext uri="{BB962C8B-B14F-4D97-AF65-F5344CB8AC3E}">
        <p14:creationId xmlns:p14="http://schemas.microsoft.com/office/powerpoint/2010/main" val="2622423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288E45-5052-A545-AA2C-F49A3E88FF6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AB211D3-A251-D34E-A391-9441399A74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98025AD1-6ADB-6945-8F0C-104237E6EF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59179D90-323A-5644-9354-1A7891D0F868}"/>
              </a:ext>
            </a:extLst>
          </p:cNvPr>
          <p:cNvSpPr>
            <a:spLocks noGrp="1"/>
          </p:cNvSpPr>
          <p:nvPr>
            <p:ph type="dt" sz="half" idx="10"/>
          </p:nvPr>
        </p:nvSpPr>
        <p:spPr/>
        <p:txBody>
          <a:bodyPr/>
          <a:lstStyle/>
          <a:p>
            <a:fld id="{AE9A871C-72F6-ED41-8CC7-2391FC1E9584}" type="datetimeFigureOut">
              <a:rPr lang="it-IT" smtClean="0"/>
              <a:pPr/>
              <a:t>14/09/2020</a:t>
            </a:fld>
            <a:endParaRPr lang="it-IT"/>
          </a:p>
        </p:txBody>
      </p:sp>
      <p:sp>
        <p:nvSpPr>
          <p:cNvPr id="6" name="Segnaposto piè di pagina 5">
            <a:extLst>
              <a:ext uri="{FF2B5EF4-FFF2-40B4-BE49-F238E27FC236}">
                <a16:creationId xmlns:a16="http://schemas.microsoft.com/office/drawing/2014/main" id="{E15381B2-CE46-CD4F-AA64-D0E2EF8FDE9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0994889-7E4B-0E49-A831-1E4C2BFF5F93}"/>
              </a:ext>
            </a:extLst>
          </p:cNvPr>
          <p:cNvSpPr>
            <a:spLocks noGrp="1"/>
          </p:cNvSpPr>
          <p:nvPr>
            <p:ph type="sldNum" sz="quarter" idx="12"/>
          </p:nvPr>
        </p:nvSpPr>
        <p:spPr/>
        <p:txBody>
          <a:bodyPr/>
          <a:lstStyle/>
          <a:p>
            <a:fld id="{118DCD8F-4DC3-834C-B290-8AD69079E7AC}" type="slidenum">
              <a:rPr lang="it-IT" smtClean="0"/>
              <a:pPr/>
              <a:t>‹N›</a:t>
            </a:fld>
            <a:endParaRPr lang="it-IT"/>
          </a:p>
        </p:txBody>
      </p:sp>
    </p:spTree>
    <p:extLst>
      <p:ext uri="{BB962C8B-B14F-4D97-AF65-F5344CB8AC3E}">
        <p14:creationId xmlns:p14="http://schemas.microsoft.com/office/powerpoint/2010/main" val="2333541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D30D2DB-3A95-9A4B-BFF9-049671A70E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28B6EAC-65C0-D14F-A497-96B8124E85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65458786-E53A-364C-AF09-A7017EFE40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A871C-72F6-ED41-8CC7-2391FC1E9584}" type="datetimeFigureOut">
              <a:rPr lang="it-IT" smtClean="0"/>
              <a:pPr/>
              <a:t>14/09/2020</a:t>
            </a:fld>
            <a:endParaRPr lang="it-IT"/>
          </a:p>
        </p:txBody>
      </p:sp>
      <p:sp>
        <p:nvSpPr>
          <p:cNvPr id="5" name="Segnaposto piè di pagina 4">
            <a:extLst>
              <a:ext uri="{FF2B5EF4-FFF2-40B4-BE49-F238E27FC236}">
                <a16:creationId xmlns:a16="http://schemas.microsoft.com/office/drawing/2014/main" id="{D70895C2-F66A-0845-A6DD-D4A5252AA4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6F8DA3FE-683B-D744-8F1F-691DA5B953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CD8F-4DC3-834C-B290-8AD69079E7AC}" type="slidenum">
              <a:rPr lang="it-IT" smtClean="0"/>
              <a:pPr/>
              <a:t>‹N›</a:t>
            </a:fld>
            <a:endParaRPr lang="it-IT"/>
          </a:p>
        </p:txBody>
      </p:sp>
    </p:spTree>
    <p:extLst>
      <p:ext uri="{BB962C8B-B14F-4D97-AF65-F5344CB8AC3E}">
        <p14:creationId xmlns:p14="http://schemas.microsoft.com/office/powerpoint/2010/main" val="1474683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EBFDB7D-DD97-44CE-AFFB-458781A3DB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5">
            <a:extLst>
              <a:ext uri="{FF2B5EF4-FFF2-40B4-BE49-F238E27FC236}">
                <a16:creationId xmlns:a16="http://schemas.microsoft.com/office/drawing/2014/main" id="{50F864A1-23CF-4954-887F-3C4458622A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9" name="Freeform 5">
            <a:extLst>
              <a:ext uri="{FF2B5EF4-FFF2-40B4-BE49-F238E27FC236}">
                <a16:creationId xmlns:a16="http://schemas.microsoft.com/office/drawing/2014/main" id="{8D313E8C-7457-407E-BDA5-EACA44D382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pic>
        <p:nvPicPr>
          <p:cNvPr id="10" name="Immagine 9">
            <a:extLst>
              <a:ext uri="{FF2B5EF4-FFF2-40B4-BE49-F238E27FC236}">
                <a16:creationId xmlns:a16="http://schemas.microsoft.com/office/drawing/2014/main" id="{313D1D9A-FE2D-0444-B994-3B7026582C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 b="31687"/>
          <a:stretch/>
        </p:blipFill>
        <p:spPr>
          <a:xfrm>
            <a:off x="19" y="9"/>
            <a:ext cx="11947141" cy="4945511"/>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p:spPr>
      </p:pic>
      <p:sp>
        <p:nvSpPr>
          <p:cNvPr id="2" name="CasellaDiTesto 1">
            <a:extLst>
              <a:ext uri="{FF2B5EF4-FFF2-40B4-BE49-F238E27FC236}">
                <a16:creationId xmlns:a16="http://schemas.microsoft.com/office/drawing/2014/main" id="{6149B45B-70BE-46FC-81EC-BBF621BE6C14}"/>
              </a:ext>
            </a:extLst>
          </p:cNvPr>
          <p:cNvSpPr txBox="1"/>
          <p:nvPr/>
        </p:nvSpPr>
        <p:spPr>
          <a:xfrm>
            <a:off x="315362" y="4088002"/>
            <a:ext cx="11561275" cy="1569660"/>
          </a:xfrm>
          <a:prstGeom prst="rect">
            <a:avLst/>
          </a:prstGeom>
          <a:noFill/>
        </p:spPr>
        <p:txBody>
          <a:bodyPr wrap="square" rtlCol="0">
            <a:spAutoFit/>
          </a:bodyPr>
          <a:lstStyle/>
          <a:p>
            <a:pPr algn="ctr"/>
            <a:r>
              <a:rPr lang="it-IT" sz="2400" b="1" dirty="0">
                <a:solidFill>
                  <a:srgbClr val="0066FF"/>
                </a:solidFill>
              </a:rPr>
              <a:t>«</a:t>
            </a:r>
            <a:r>
              <a:rPr lang="it-IT" sz="2400" b="1" dirty="0" err="1">
                <a:solidFill>
                  <a:srgbClr val="0066FF"/>
                </a:solidFill>
              </a:rPr>
              <a:t>Covid</a:t>
            </a:r>
            <a:r>
              <a:rPr lang="it-IT" sz="2400" b="1" dirty="0">
                <a:solidFill>
                  <a:srgbClr val="0066FF"/>
                </a:solidFill>
              </a:rPr>
              <a:t> -19, il rientro a scuola. Organizzazione e procedure»</a:t>
            </a:r>
          </a:p>
          <a:p>
            <a:pPr algn="ctr"/>
            <a:r>
              <a:rPr lang="it-IT" sz="2400" b="1" dirty="0" err="1">
                <a:solidFill>
                  <a:srgbClr val="0066FF"/>
                </a:solidFill>
              </a:rPr>
              <a:t>SiRVeSS</a:t>
            </a:r>
            <a:r>
              <a:rPr lang="it-IT" sz="2400" b="1" dirty="0">
                <a:solidFill>
                  <a:srgbClr val="0066FF"/>
                </a:solidFill>
              </a:rPr>
              <a:t> 2020</a:t>
            </a:r>
            <a:endParaRPr lang="it-IT" sz="2400" dirty="0">
              <a:solidFill>
                <a:srgbClr val="0066FF"/>
              </a:solidFill>
            </a:endParaRPr>
          </a:p>
          <a:p>
            <a:endParaRPr lang="it-IT" sz="2400" dirty="0">
              <a:solidFill>
                <a:srgbClr val="0099FF"/>
              </a:solidFill>
            </a:endParaRPr>
          </a:p>
          <a:p>
            <a:endParaRPr lang="it-IT" sz="2400" dirty="0">
              <a:solidFill>
                <a:srgbClr val="0099FF"/>
              </a:solidFill>
            </a:endParaRPr>
          </a:p>
        </p:txBody>
      </p:sp>
      <p:pic>
        <p:nvPicPr>
          <p:cNvPr id="3" name="image1.png">
            <a:extLst>
              <a:ext uri="{FF2B5EF4-FFF2-40B4-BE49-F238E27FC236}">
                <a16:creationId xmlns:a16="http://schemas.microsoft.com/office/drawing/2014/main" id="{3C92F560-BC4A-4549-9424-7C528F93396B}"/>
              </a:ext>
            </a:extLst>
          </p:cNvPr>
          <p:cNvPicPr/>
          <p:nvPr/>
        </p:nvPicPr>
        <p:blipFill>
          <a:blip r:embed="rId4">
            <a:extLst>
              <a:ext uri="{28A0092B-C50C-407E-A947-70E740481C1C}">
                <a14:useLocalDpi xmlns:a14="http://schemas.microsoft.com/office/drawing/2010/main" val="0"/>
              </a:ext>
            </a:extLst>
          </a:blip>
          <a:srcRect/>
          <a:stretch>
            <a:fillRect/>
          </a:stretch>
        </p:blipFill>
        <p:spPr>
          <a:xfrm>
            <a:off x="5410199" y="4968294"/>
            <a:ext cx="1371600" cy="596900"/>
          </a:xfrm>
          <a:prstGeom prst="rect">
            <a:avLst/>
          </a:prstGeom>
          <a:ln/>
        </p:spPr>
      </p:pic>
    </p:spTree>
    <p:extLst>
      <p:ext uri="{BB962C8B-B14F-4D97-AF65-F5344CB8AC3E}">
        <p14:creationId xmlns:p14="http://schemas.microsoft.com/office/powerpoint/2010/main" val="1412347317"/>
      </p:ext>
    </p:extLst>
  </p:cSld>
  <p:clrMapOvr>
    <a:masterClrMapping/>
  </p:clrMapOvr>
  <mc:AlternateContent xmlns:mc="http://schemas.openxmlformats.org/markup-compatibility/2006" xmlns:p14="http://schemas.microsoft.com/office/powerpoint/2010/main">
    <mc:Choice Requires="p14">
      <p:transition spd="slow" p14:dur="2000" advTm="84602"/>
    </mc:Choice>
    <mc:Fallback xmlns="">
      <p:transition spd="slow" advTm="8460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FAC0316B-4890-8548-A187-14F47B29FBBB}"/>
              </a:ext>
            </a:extLst>
          </p:cNvPr>
          <p:cNvPicPr>
            <a:picLocks noChangeAspect="1"/>
          </p:cNvPicPr>
          <p:nvPr/>
        </p:nvPicPr>
        <p:blipFill rotWithShape="1">
          <a:blip r:embed="rId3"/>
          <a:srcRect l="41461" t="60162"/>
          <a:stretch/>
        </p:blipFill>
        <p:spPr>
          <a:xfrm>
            <a:off x="7551213" y="788168"/>
            <a:ext cx="4640787" cy="2640832"/>
          </a:xfrm>
          <a:prstGeom prst="rect">
            <a:avLst/>
          </a:prstGeom>
        </p:spPr>
      </p:pic>
      <p:sp>
        <p:nvSpPr>
          <p:cNvPr id="2" name="Titolo 1">
            <a:extLst>
              <a:ext uri="{FF2B5EF4-FFF2-40B4-BE49-F238E27FC236}">
                <a16:creationId xmlns:a16="http://schemas.microsoft.com/office/drawing/2014/main" id="{BEBADBF8-0983-7148-8312-5EA158C538A8}"/>
              </a:ext>
            </a:extLst>
          </p:cNvPr>
          <p:cNvSpPr txBox="1">
            <a:spLocks/>
          </p:cNvSpPr>
          <p:nvPr/>
        </p:nvSpPr>
        <p:spPr>
          <a:xfrm>
            <a:off x="0" y="56781"/>
            <a:ext cx="10515600" cy="4535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900" dirty="0"/>
              <a:t>CONTATTO STRETTO</a:t>
            </a:r>
          </a:p>
        </p:txBody>
      </p:sp>
      <p:sp>
        <p:nvSpPr>
          <p:cNvPr id="3" name="Rettangolo 2">
            <a:extLst>
              <a:ext uri="{FF2B5EF4-FFF2-40B4-BE49-F238E27FC236}">
                <a16:creationId xmlns:a16="http://schemas.microsoft.com/office/drawing/2014/main" id="{935EFCC5-02C3-024F-A69B-9CC176B84676}"/>
              </a:ext>
            </a:extLst>
          </p:cNvPr>
          <p:cNvSpPr/>
          <p:nvPr/>
        </p:nvSpPr>
        <p:spPr>
          <a:xfrm>
            <a:off x="211666" y="399156"/>
            <a:ext cx="8377698" cy="3693319"/>
          </a:xfrm>
          <a:prstGeom prst="rect">
            <a:avLst/>
          </a:prstGeom>
        </p:spPr>
        <p:txBody>
          <a:bodyPr wrap="square">
            <a:spAutoFit/>
          </a:bodyPr>
          <a:lstStyle/>
          <a:p>
            <a:endParaRPr lang="it-IT" b="1" dirty="0"/>
          </a:p>
          <a:p>
            <a:pPr marL="285750" indent="-285750">
              <a:buFont typeface="Arial" panose="020B0604020202020204" pitchFamily="34" charset="0"/>
              <a:buChar char="•"/>
            </a:pPr>
            <a:r>
              <a:rPr lang="it-IT" sz="2400" dirty="0">
                <a:solidFill>
                  <a:srgbClr val="000000"/>
                </a:solidFill>
              </a:rPr>
              <a:t>stessa casa di un caso di COVID-19</a:t>
            </a:r>
          </a:p>
          <a:p>
            <a:pPr marL="285750" indent="-285750">
              <a:buFont typeface="Arial" panose="020B0604020202020204" pitchFamily="34" charset="0"/>
              <a:buChar char="•"/>
            </a:pPr>
            <a:endParaRPr lang="it-IT" sz="2400" dirty="0">
              <a:solidFill>
                <a:srgbClr val="000000"/>
              </a:solidFill>
            </a:endParaRPr>
          </a:p>
          <a:p>
            <a:pPr marL="285750" indent="-285750">
              <a:buFont typeface="Arial" panose="020B0604020202020204" pitchFamily="34" charset="0"/>
              <a:buChar char="•"/>
            </a:pPr>
            <a:r>
              <a:rPr lang="it-IT" sz="2400" dirty="0">
                <a:solidFill>
                  <a:srgbClr val="000000"/>
                </a:solidFill>
              </a:rPr>
              <a:t>contatto fisico diretto con un caso di COVID-19</a:t>
            </a:r>
          </a:p>
          <a:p>
            <a:pPr marL="285750" indent="-285750">
              <a:buFont typeface="Arial" panose="020B0604020202020204" pitchFamily="34" charset="0"/>
              <a:buChar char="•"/>
            </a:pPr>
            <a:endParaRPr lang="it-IT" sz="2400" dirty="0">
              <a:solidFill>
                <a:srgbClr val="000000"/>
              </a:solidFill>
            </a:endParaRPr>
          </a:p>
          <a:p>
            <a:pPr marL="285750" indent="-285750">
              <a:buFont typeface="Arial" panose="020B0604020202020204" pitchFamily="34" charset="0"/>
              <a:buChar char="•"/>
            </a:pPr>
            <a:r>
              <a:rPr lang="it-IT" sz="2400" dirty="0">
                <a:solidFill>
                  <a:srgbClr val="000000"/>
                </a:solidFill>
              </a:rPr>
              <a:t>contatto diretto non protetto con le secrezioni di un caso di COVID-19</a:t>
            </a:r>
          </a:p>
          <a:p>
            <a:pPr marL="285750" indent="-285750">
              <a:buFont typeface="Arial" panose="020B0604020202020204" pitchFamily="34" charset="0"/>
              <a:buChar char="•"/>
            </a:pPr>
            <a:endParaRPr lang="it-IT" sz="2400" dirty="0">
              <a:solidFill>
                <a:srgbClr val="000000"/>
              </a:solidFill>
            </a:endParaRPr>
          </a:p>
          <a:p>
            <a:pPr marL="285750" indent="-285750">
              <a:buFont typeface="Arial" panose="020B0604020202020204" pitchFamily="34" charset="0"/>
              <a:buChar char="•"/>
            </a:pPr>
            <a:r>
              <a:rPr lang="it-IT" sz="2400" dirty="0">
                <a:solidFill>
                  <a:srgbClr val="000000"/>
                </a:solidFill>
              </a:rPr>
              <a:t>contatto diretto (faccia a faccia) con un caso di COVID-19, a distanza minore di 2 metri e di durata maggiore a 15 minuti</a:t>
            </a:r>
          </a:p>
        </p:txBody>
      </p:sp>
      <p:sp>
        <p:nvSpPr>
          <p:cNvPr id="5" name="Rettangolo 4">
            <a:extLst>
              <a:ext uri="{FF2B5EF4-FFF2-40B4-BE49-F238E27FC236}">
                <a16:creationId xmlns:a16="http://schemas.microsoft.com/office/drawing/2014/main" id="{C218DAD0-C8BC-43CB-A033-690B6EADE970}"/>
              </a:ext>
            </a:extLst>
          </p:cNvPr>
          <p:cNvSpPr/>
          <p:nvPr/>
        </p:nvSpPr>
        <p:spPr>
          <a:xfrm>
            <a:off x="211665" y="3622193"/>
            <a:ext cx="11540623" cy="2585323"/>
          </a:xfrm>
          <a:prstGeom prst="rect">
            <a:avLst/>
          </a:prstGeom>
        </p:spPr>
        <p:txBody>
          <a:bodyPr wrap="square">
            <a:spAutoFit/>
          </a:bodyPr>
          <a:lstStyle/>
          <a:p>
            <a:endParaRPr lang="it-IT" b="1" dirty="0"/>
          </a:p>
          <a:p>
            <a:pPr marL="285750" indent="-285750">
              <a:buFont typeface="Arial" panose="020B0604020202020204" pitchFamily="34" charset="0"/>
              <a:buChar char="•"/>
            </a:pPr>
            <a:endParaRPr lang="it-IT" sz="2400" dirty="0">
              <a:solidFill>
                <a:srgbClr val="000000"/>
              </a:solidFill>
            </a:endParaRPr>
          </a:p>
          <a:p>
            <a:pPr marL="285750" indent="-285750">
              <a:buFont typeface="Arial" panose="020B0604020202020204" pitchFamily="34" charset="0"/>
              <a:buChar char="•"/>
            </a:pPr>
            <a:r>
              <a:rPr lang="it-IT" sz="2400" dirty="0">
                <a:solidFill>
                  <a:srgbClr val="000000"/>
                </a:solidFill>
              </a:rPr>
              <a:t>ambiente chiuso con un caso di COVID-19 per almeno 15 minuti, a distanza minore di 2 metri</a:t>
            </a:r>
          </a:p>
          <a:p>
            <a:pPr marL="285750" indent="-285750">
              <a:buFont typeface="Arial" panose="020B0604020202020204" pitchFamily="34" charset="0"/>
              <a:buChar char="•"/>
            </a:pPr>
            <a:endParaRPr lang="it-IT" sz="2400" dirty="0">
              <a:solidFill>
                <a:srgbClr val="000000"/>
              </a:solidFill>
            </a:endParaRPr>
          </a:p>
          <a:p>
            <a:pPr marL="285750" indent="-285750">
              <a:buFont typeface="Arial" panose="020B0604020202020204" pitchFamily="34" charset="0"/>
              <a:buChar char="•"/>
            </a:pPr>
            <a:r>
              <a:rPr lang="it-IT" sz="2400" dirty="0">
                <a:solidFill>
                  <a:srgbClr val="000000"/>
                </a:solidFill>
              </a:rPr>
              <a:t>assistenza diretta ad un caso di COVID-19 oppure manipolazione di campioni di un caso di COVID-19 senza l’impiego dei DPI raccomandati o mediante l’utilizzo di DPI non idonei</a:t>
            </a:r>
          </a:p>
        </p:txBody>
      </p:sp>
    </p:spTree>
    <p:extLst>
      <p:ext uri="{BB962C8B-B14F-4D97-AF65-F5344CB8AC3E}">
        <p14:creationId xmlns:p14="http://schemas.microsoft.com/office/powerpoint/2010/main" val="2393730934"/>
      </p:ext>
    </p:extLst>
  </p:cSld>
  <p:clrMapOvr>
    <a:masterClrMapping/>
  </p:clrMapOvr>
  <mc:AlternateContent xmlns:mc="http://schemas.openxmlformats.org/markup-compatibility/2006" xmlns:p14="http://schemas.microsoft.com/office/powerpoint/2010/main">
    <mc:Choice Requires="p14">
      <p:transition spd="slow" p14:dur="2000" advTm="200544"/>
    </mc:Choice>
    <mc:Fallback xmlns="">
      <p:transition spd="slow" advTm="20054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5347F38A-A380-4828-BA2E-E6F545C0DC35}"/>
              </a:ext>
            </a:extLst>
          </p:cNvPr>
          <p:cNvPicPr>
            <a:picLocks noChangeAspect="1"/>
          </p:cNvPicPr>
          <p:nvPr/>
        </p:nvPicPr>
        <p:blipFill rotWithShape="1">
          <a:blip r:embed="rId3"/>
          <a:srcRect l="20151" r="16530"/>
          <a:stretch/>
        </p:blipFill>
        <p:spPr>
          <a:xfrm>
            <a:off x="6223227" y="1257738"/>
            <a:ext cx="5693955" cy="5058222"/>
          </a:xfrm>
          <a:prstGeom prst="rect">
            <a:avLst/>
          </a:prstGeom>
        </p:spPr>
      </p:pic>
      <p:sp>
        <p:nvSpPr>
          <p:cNvPr id="2" name="Titolo 1">
            <a:extLst>
              <a:ext uri="{FF2B5EF4-FFF2-40B4-BE49-F238E27FC236}">
                <a16:creationId xmlns:a16="http://schemas.microsoft.com/office/drawing/2014/main" id="{BEBADBF8-0983-7148-8312-5EA158C538A8}"/>
              </a:ext>
            </a:extLst>
          </p:cNvPr>
          <p:cNvSpPr txBox="1">
            <a:spLocks/>
          </p:cNvSpPr>
          <p:nvPr/>
        </p:nvSpPr>
        <p:spPr>
          <a:xfrm>
            <a:off x="0" y="56781"/>
            <a:ext cx="10515600" cy="4535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it-IT" sz="2900" dirty="0"/>
              <a:t>TASSO DI CONTAGIOSITÀ – VALORE R0</a:t>
            </a:r>
          </a:p>
        </p:txBody>
      </p:sp>
      <p:sp>
        <p:nvSpPr>
          <p:cNvPr id="4" name="Rettangolo 3">
            <a:extLst>
              <a:ext uri="{FF2B5EF4-FFF2-40B4-BE49-F238E27FC236}">
                <a16:creationId xmlns:a16="http://schemas.microsoft.com/office/drawing/2014/main" id="{AB8CB5B6-3572-41BA-85C3-23D21C3F389C}"/>
              </a:ext>
            </a:extLst>
          </p:cNvPr>
          <p:cNvSpPr/>
          <p:nvPr/>
        </p:nvSpPr>
        <p:spPr>
          <a:xfrm>
            <a:off x="539647" y="970694"/>
            <a:ext cx="6370819" cy="5632311"/>
          </a:xfrm>
          <a:prstGeom prst="rect">
            <a:avLst/>
          </a:prstGeom>
        </p:spPr>
        <p:txBody>
          <a:bodyPr wrap="square">
            <a:spAutoFit/>
          </a:bodyPr>
          <a:lstStyle/>
          <a:p>
            <a:r>
              <a:rPr lang="it-IT" sz="2400" dirty="0">
                <a:solidFill>
                  <a:srgbClr val="000000"/>
                </a:solidFill>
              </a:rPr>
              <a:t>È un parametro che misura la potenziale trasmissibilità di una malattia infettiva</a:t>
            </a:r>
          </a:p>
          <a:p>
            <a:endParaRPr lang="it-IT" sz="2400" dirty="0">
              <a:solidFill>
                <a:srgbClr val="000000"/>
              </a:solidFill>
            </a:endParaRPr>
          </a:p>
          <a:p>
            <a:r>
              <a:rPr lang="it-IT" sz="2400" dirty="0">
                <a:solidFill>
                  <a:srgbClr val="000000"/>
                </a:solidFill>
              </a:rPr>
              <a:t>Il valore R0=1 indica che un singolo malato contagerà una persona</a:t>
            </a:r>
          </a:p>
          <a:p>
            <a:endParaRPr lang="it-IT" sz="2400" dirty="0">
              <a:solidFill>
                <a:srgbClr val="000000"/>
              </a:solidFill>
            </a:endParaRPr>
          </a:p>
          <a:p>
            <a:r>
              <a:rPr lang="it-IT" sz="2400" dirty="0">
                <a:solidFill>
                  <a:srgbClr val="000000"/>
                </a:solidFill>
              </a:rPr>
              <a:t>Il valore R0=2 un singolo malato infetterà due persone</a:t>
            </a:r>
          </a:p>
          <a:p>
            <a:endParaRPr lang="it-IT" sz="2400" dirty="0">
              <a:solidFill>
                <a:srgbClr val="000000"/>
              </a:solidFill>
            </a:endParaRPr>
          </a:p>
          <a:p>
            <a:r>
              <a:rPr lang="it-IT" sz="2400" dirty="0">
                <a:solidFill>
                  <a:srgbClr val="000000"/>
                </a:solidFill>
              </a:rPr>
              <a:t>Quanto maggiore è il valore R0, tanto risulta più elevato il rischio di diffusione dell’agente infettivo</a:t>
            </a:r>
          </a:p>
          <a:p>
            <a:endParaRPr lang="it-IT" sz="2400" dirty="0">
              <a:solidFill>
                <a:srgbClr val="000000"/>
              </a:solidFill>
            </a:endParaRPr>
          </a:p>
          <a:p>
            <a:r>
              <a:rPr lang="it-IT" sz="2400" dirty="0">
                <a:solidFill>
                  <a:srgbClr val="000000"/>
                </a:solidFill>
              </a:rPr>
              <a:t>Il </a:t>
            </a:r>
            <a:r>
              <a:rPr lang="it-IT" sz="2400" b="1" dirty="0">
                <a:solidFill>
                  <a:srgbClr val="000000"/>
                </a:solidFill>
              </a:rPr>
              <a:t>tasso di contagiosità </a:t>
            </a:r>
            <a:r>
              <a:rPr lang="it-IT" sz="2400" dirty="0">
                <a:solidFill>
                  <a:srgbClr val="000000"/>
                </a:solidFill>
              </a:rPr>
              <a:t>dipende dalle caratteristiche biologiche del patogeno e del numero di contatti della persona infetta</a:t>
            </a:r>
          </a:p>
        </p:txBody>
      </p:sp>
    </p:spTree>
    <p:extLst>
      <p:ext uri="{BB962C8B-B14F-4D97-AF65-F5344CB8AC3E}">
        <p14:creationId xmlns:p14="http://schemas.microsoft.com/office/powerpoint/2010/main" val="1814408154"/>
      </p:ext>
    </p:extLst>
  </p:cSld>
  <p:clrMapOvr>
    <a:masterClrMapping/>
  </p:clrMapOvr>
  <mc:AlternateContent xmlns:mc="http://schemas.openxmlformats.org/markup-compatibility/2006" xmlns:p14="http://schemas.microsoft.com/office/powerpoint/2010/main">
    <mc:Choice Requires="p14">
      <p:transition spd="slow" p14:dur="2000" advTm="164298"/>
    </mc:Choice>
    <mc:Fallback xmlns="">
      <p:transition spd="slow" advTm="16429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BADBF8-0983-7148-8312-5EA158C538A8}"/>
              </a:ext>
            </a:extLst>
          </p:cNvPr>
          <p:cNvSpPr txBox="1">
            <a:spLocks/>
          </p:cNvSpPr>
          <p:nvPr/>
        </p:nvSpPr>
        <p:spPr>
          <a:xfrm>
            <a:off x="0" y="56781"/>
            <a:ext cx="10515600" cy="4535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it-IT" sz="2900" dirty="0"/>
              <a:t>TASSO DI CONTAGIOSITÀ – ANDAMENTO</a:t>
            </a:r>
          </a:p>
        </p:txBody>
      </p:sp>
      <p:pic>
        <p:nvPicPr>
          <p:cNvPr id="3" name="Immagine 2">
            <a:extLst>
              <a:ext uri="{FF2B5EF4-FFF2-40B4-BE49-F238E27FC236}">
                <a16:creationId xmlns:a16="http://schemas.microsoft.com/office/drawing/2014/main" id="{99EF3507-DCFC-4179-BE78-6F0951FD3DEE}"/>
              </a:ext>
            </a:extLst>
          </p:cNvPr>
          <p:cNvPicPr>
            <a:picLocks noChangeAspect="1"/>
          </p:cNvPicPr>
          <p:nvPr/>
        </p:nvPicPr>
        <p:blipFill rotWithShape="1">
          <a:blip r:embed="rId3"/>
          <a:srcRect l="29139" t="50000" r="29057" b="20219"/>
          <a:stretch/>
        </p:blipFill>
        <p:spPr>
          <a:xfrm>
            <a:off x="648288" y="940503"/>
            <a:ext cx="10174611" cy="4077325"/>
          </a:xfrm>
          <a:prstGeom prst="rect">
            <a:avLst/>
          </a:prstGeom>
        </p:spPr>
      </p:pic>
      <p:sp>
        <p:nvSpPr>
          <p:cNvPr id="6" name="Rettangolo 5">
            <a:extLst>
              <a:ext uri="{FF2B5EF4-FFF2-40B4-BE49-F238E27FC236}">
                <a16:creationId xmlns:a16="http://schemas.microsoft.com/office/drawing/2014/main" id="{B7203116-4781-4804-9FF5-A06CF44AF947}"/>
              </a:ext>
            </a:extLst>
          </p:cNvPr>
          <p:cNvSpPr/>
          <p:nvPr/>
        </p:nvSpPr>
        <p:spPr>
          <a:xfrm>
            <a:off x="3597639" y="5445307"/>
            <a:ext cx="6610663" cy="944380"/>
          </a:xfrm>
          <a:prstGeom prst="rect">
            <a:avLst/>
          </a:prstGeom>
        </p:spPr>
        <p:txBody>
          <a:bodyPr vert="horz" lIns="91440" tIns="45720" rIns="91440" bIns="45720" rtlCol="0" anchor="ctr">
            <a:normAutofit fontScale="77500" lnSpcReduction="20000"/>
          </a:bodyPr>
          <a:lstStyle/>
          <a:p>
            <a:pPr>
              <a:lnSpc>
                <a:spcPct val="150000"/>
              </a:lnSpc>
              <a:spcAft>
                <a:spcPts val="600"/>
              </a:spcAft>
            </a:pPr>
            <a:r>
              <a:rPr lang="en-US" sz="2400" dirty="0">
                <a:solidFill>
                  <a:srgbClr val="000000"/>
                </a:solidFill>
              </a:rPr>
              <a:t> </a:t>
            </a:r>
            <a:r>
              <a:rPr lang="en-US" sz="5400" b="1" dirty="0">
                <a:solidFill>
                  <a:srgbClr val="000000"/>
                </a:solidFill>
              </a:rPr>
              <a:t>3					0,5</a:t>
            </a:r>
          </a:p>
        </p:txBody>
      </p:sp>
      <p:sp>
        <p:nvSpPr>
          <p:cNvPr id="4" name="Freccia a destra 3">
            <a:extLst>
              <a:ext uri="{FF2B5EF4-FFF2-40B4-BE49-F238E27FC236}">
                <a16:creationId xmlns:a16="http://schemas.microsoft.com/office/drawing/2014/main" id="{3B6E8030-DE9E-46A8-A5B4-249A76BCA013}"/>
              </a:ext>
            </a:extLst>
          </p:cNvPr>
          <p:cNvSpPr/>
          <p:nvPr/>
        </p:nvSpPr>
        <p:spPr>
          <a:xfrm>
            <a:off x="4542019" y="5771213"/>
            <a:ext cx="3177915" cy="52853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5" name="Ovale 4">
            <a:extLst>
              <a:ext uri="{FF2B5EF4-FFF2-40B4-BE49-F238E27FC236}">
                <a16:creationId xmlns:a16="http://schemas.microsoft.com/office/drawing/2014/main" id="{2A1AE07D-9CCB-4717-BDB5-E0AFC993AAAA}"/>
              </a:ext>
            </a:extLst>
          </p:cNvPr>
          <p:cNvSpPr/>
          <p:nvPr/>
        </p:nvSpPr>
        <p:spPr>
          <a:xfrm>
            <a:off x="9754960" y="5573814"/>
            <a:ext cx="1810693" cy="9443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CasellaDiTesto 6">
            <a:extLst>
              <a:ext uri="{FF2B5EF4-FFF2-40B4-BE49-F238E27FC236}">
                <a16:creationId xmlns:a16="http://schemas.microsoft.com/office/drawing/2014/main" id="{FDA64EC7-D930-4D44-A1D0-87C28F324127}"/>
              </a:ext>
            </a:extLst>
          </p:cNvPr>
          <p:cNvSpPr txBox="1"/>
          <p:nvPr/>
        </p:nvSpPr>
        <p:spPr>
          <a:xfrm>
            <a:off x="10033615" y="5573814"/>
            <a:ext cx="1253385" cy="923330"/>
          </a:xfrm>
          <a:prstGeom prst="rect">
            <a:avLst/>
          </a:prstGeom>
          <a:noFill/>
        </p:spPr>
        <p:txBody>
          <a:bodyPr wrap="square" rtlCol="0">
            <a:spAutoFit/>
          </a:bodyPr>
          <a:lstStyle/>
          <a:p>
            <a:pPr algn="ctr"/>
            <a:r>
              <a:rPr lang="it-IT" dirty="0"/>
              <a:t>TC:</a:t>
            </a:r>
            <a:r>
              <a:rPr lang="it-IT" dirty="0">
                <a:solidFill>
                  <a:srgbClr val="FF0000"/>
                </a:solidFill>
              </a:rPr>
              <a:t> 1,18</a:t>
            </a:r>
            <a:r>
              <a:rPr lang="it-IT" dirty="0"/>
              <a:t> </a:t>
            </a:r>
          </a:p>
          <a:p>
            <a:pPr algn="ctr"/>
            <a:r>
              <a:rPr lang="it-IT" dirty="0"/>
              <a:t>21 agosto 2020</a:t>
            </a:r>
          </a:p>
        </p:txBody>
      </p:sp>
    </p:spTree>
    <p:extLst>
      <p:ext uri="{BB962C8B-B14F-4D97-AF65-F5344CB8AC3E}">
        <p14:creationId xmlns:p14="http://schemas.microsoft.com/office/powerpoint/2010/main" val="2531310304"/>
      </p:ext>
    </p:extLst>
  </p:cSld>
  <p:clrMapOvr>
    <a:masterClrMapping/>
  </p:clrMapOvr>
  <mc:AlternateContent xmlns:mc="http://schemas.openxmlformats.org/markup-compatibility/2006" xmlns:p14="http://schemas.microsoft.com/office/powerpoint/2010/main">
    <mc:Choice Requires="p14">
      <p:transition spd="slow" p14:dur="2000" advTm="94367"/>
    </mc:Choice>
    <mc:Fallback xmlns="">
      <p:transition spd="slow" advTm="9436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BADBF8-0983-7148-8312-5EA158C538A8}"/>
              </a:ext>
            </a:extLst>
          </p:cNvPr>
          <p:cNvSpPr txBox="1">
            <a:spLocks/>
          </p:cNvSpPr>
          <p:nvPr/>
        </p:nvSpPr>
        <p:spPr>
          <a:xfrm>
            <a:off x="0" y="56781"/>
            <a:ext cx="10515600" cy="4535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it-IT" sz="2900" dirty="0"/>
              <a:t>EFFICACIA MISURE DI CONTENIMENTO SUL NUMERO DI CONTAGI</a:t>
            </a:r>
          </a:p>
        </p:txBody>
      </p:sp>
      <p:pic>
        <p:nvPicPr>
          <p:cNvPr id="5" name="Immagine 4">
            <a:extLst>
              <a:ext uri="{FF2B5EF4-FFF2-40B4-BE49-F238E27FC236}">
                <a16:creationId xmlns:a16="http://schemas.microsoft.com/office/drawing/2014/main" id="{9FBCEE21-B669-4843-8597-ABEA82339C56}"/>
              </a:ext>
            </a:extLst>
          </p:cNvPr>
          <p:cNvPicPr>
            <a:picLocks noChangeAspect="1"/>
          </p:cNvPicPr>
          <p:nvPr/>
        </p:nvPicPr>
        <p:blipFill rotWithShape="1">
          <a:blip r:embed="rId3"/>
          <a:srcRect t="12142" b="4874"/>
          <a:stretch/>
        </p:blipFill>
        <p:spPr>
          <a:xfrm>
            <a:off x="1106403" y="820581"/>
            <a:ext cx="9979194" cy="5670160"/>
          </a:xfrm>
          <a:prstGeom prst="rect">
            <a:avLst/>
          </a:prstGeom>
        </p:spPr>
      </p:pic>
    </p:spTree>
    <p:extLst>
      <p:ext uri="{BB962C8B-B14F-4D97-AF65-F5344CB8AC3E}">
        <p14:creationId xmlns:p14="http://schemas.microsoft.com/office/powerpoint/2010/main" val="3697813359"/>
      </p:ext>
    </p:extLst>
  </p:cSld>
  <p:clrMapOvr>
    <a:masterClrMapping/>
  </p:clrMapOvr>
  <mc:AlternateContent xmlns:mc="http://schemas.openxmlformats.org/markup-compatibility/2006" xmlns:p14="http://schemas.microsoft.com/office/powerpoint/2010/main">
    <mc:Choice Requires="p14">
      <p:transition spd="slow" p14:dur="2000" advTm="116375"/>
    </mc:Choice>
    <mc:Fallback xmlns="">
      <p:transition spd="slow" advTm="11637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1C74506-940B-4541-88F6-915125169C40}"/>
              </a:ext>
            </a:extLst>
          </p:cNvPr>
          <p:cNvPicPr>
            <a:picLocks noChangeAspect="1"/>
          </p:cNvPicPr>
          <p:nvPr/>
        </p:nvPicPr>
        <p:blipFill rotWithShape="1">
          <a:blip r:embed="rId2"/>
          <a:srcRect l="7426" t="7920" r="8812" b="8515"/>
          <a:stretch/>
        </p:blipFill>
        <p:spPr>
          <a:xfrm>
            <a:off x="905344" y="1032095"/>
            <a:ext cx="10212309" cy="5730843"/>
          </a:xfrm>
          <a:prstGeom prst="rect">
            <a:avLst/>
          </a:prstGeom>
        </p:spPr>
      </p:pic>
      <p:pic>
        <p:nvPicPr>
          <p:cNvPr id="5" name="Immagine 4">
            <a:extLst>
              <a:ext uri="{FF2B5EF4-FFF2-40B4-BE49-F238E27FC236}">
                <a16:creationId xmlns:a16="http://schemas.microsoft.com/office/drawing/2014/main" id="{82C5BB2E-C155-4D60-A247-DD3F6F858842}"/>
              </a:ext>
            </a:extLst>
          </p:cNvPr>
          <p:cNvPicPr>
            <a:picLocks noChangeAspect="1"/>
          </p:cNvPicPr>
          <p:nvPr/>
        </p:nvPicPr>
        <p:blipFill rotWithShape="1">
          <a:blip r:embed="rId3"/>
          <a:srcRect l="7425" t="46059" r="8813" b="35168"/>
          <a:stretch/>
        </p:blipFill>
        <p:spPr>
          <a:xfrm>
            <a:off x="905345" y="683539"/>
            <a:ext cx="10212309" cy="1358020"/>
          </a:xfrm>
          <a:prstGeom prst="rect">
            <a:avLst/>
          </a:prstGeom>
        </p:spPr>
      </p:pic>
      <p:pic>
        <p:nvPicPr>
          <p:cNvPr id="7" name="Immagine 6">
            <a:extLst>
              <a:ext uri="{FF2B5EF4-FFF2-40B4-BE49-F238E27FC236}">
                <a16:creationId xmlns:a16="http://schemas.microsoft.com/office/drawing/2014/main" id="{CF5429E2-CB0D-4C51-AEFE-7FCCEA92DFF5}"/>
              </a:ext>
            </a:extLst>
          </p:cNvPr>
          <p:cNvPicPr>
            <a:picLocks noChangeAspect="1"/>
          </p:cNvPicPr>
          <p:nvPr/>
        </p:nvPicPr>
        <p:blipFill rotWithShape="1">
          <a:blip r:embed="rId4"/>
          <a:srcRect l="9950" t="8053" r="67995" b="81782"/>
          <a:stretch/>
        </p:blipFill>
        <p:spPr>
          <a:xfrm>
            <a:off x="0" y="18107"/>
            <a:ext cx="2688880" cy="697118"/>
          </a:xfrm>
          <a:prstGeom prst="rect">
            <a:avLst/>
          </a:prstGeom>
        </p:spPr>
      </p:pic>
    </p:spTree>
    <p:extLst>
      <p:ext uri="{BB962C8B-B14F-4D97-AF65-F5344CB8AC3E}">
        <p14:creationId xmlns:p14="http://schemas.microsoft.com/office/powerpoint/2010/main" val="551075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D6F8F27-6887-46D0-BECF-4C2C6DC6576E}"/>
              </a:ext>
            </a:extLst>
          </p:cNvPr>
          <p:cNvPicPr>
            <a:picLocks noChangeAspect="1"/>
          </p:cNvPicPr>
          <p:nvPr/>
        </p:nvPicPr>
        <p:blipFill>
          <a:blip r:embed="rId3"/>
          <a:stretch>
            <a:fillRect/>
          </a:stretch>
        </p:blipFill>
        <p:spPr>
          <a:xfrm>
            <a:off x="0" y="509258"/>
            <a:ext cx="12192000" cy="6858000"/>
          </a:xfrm>
          <a:prstGeom prst="rect">
            <a:avLst/>
          </a:prstGeom>
        </p:spPr>
      </p:pic>
    </p:spTree>
    <p:extLst>
      <p:ext uri="{BB962C8B-B14F-4D97-AF65-F5344CB8AC3E}">
        <p14:creationId xmlns:p14="http://schemas.microsoft.com/office/powerpoint/2010/main" val="2944849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7D150F53-3551-4E58-8D57-288AAB304D8D}"/>
              </a:ext>
            </a:extLst>
          </p:cNvPr>
          <p:cNvSpPr txBox="1"/>
          <p:nvPr/>
        </p:nvSpPr>
        <p:spPr>
          <a:xfrm>
            <a:off x="461727" y="1144746"/>
            <a:ext cx="10429592" cy="4832092"/>
          </a:xfrm>
          <a:prstGeom prst="rect">
            <a:avLst/>
          </a:prstGeom>
          <a:noFill/>
        </p:spPr>
        <p:txBody>
          <a:bodyPr wrap="square">
            <a:spAutoFit/>
          </a:bodyPr>
          <a:lstStyle/>
          <a:p>
            <a:r>
              <a:rPr lang="it-IT" sz="2800" b="1" i="0" u="none" strike="noStrike" baseline="0" dirty="0">
                <a:solidFill>
                  <a:srgbClr val="C00000"/>
                </a:solidFill>
                <a:latin typeface="Arial Narrow" panose="020B0606020202030204" pitchFamily="34" charset="0"/>
              </a:rPr>
              <a:t>Sopravvivenza nell’ambiente </a:t>
            </a:r>
          </a:p>
          <a:p>
            <a:endParaRPr lang="it-IT" sz="2800" b="0" i="0" u="none" strike="noStrike" baseline="0" dirty="0">
              <a:solidFill>
                <a:srgbClr val="C00000"/>
              </a:solidFill>
              <a:latin typeface="Arial Narrow" panose="020B0606020202030204" pitchFamily="34" charset="0"/>
            </a:endParaRPr>
          </a:p>
          <a:p>
            <a:r>
              <a:rPr lang="it-IT" sz="1800" b="0" i="0" u="none" strike="noStrike" baseline="0" dirty="0">
                <a:solidFill>
                  <a:srgbClr val="000000"/>
                </a:solidFill>
                <a:latin typeface="Arial Narrow" panose="020B0606020202030204" pitchFamily="34" charset="0"/>
              </a:rPr>
              <a:t>Non vi sono al momento motivi che facciano supporre che la sopravvivenza del virus SARS-CoV-2 nell’ambiente possa essere diversa da quella di altri coronavirus umani come SARS-</a:t>
            </a:r>
            <a:r>
              <a:rPr lang="it-IT" sz="1800" b="0" i="0" u="none" strike="noStrike" baseline="0" dirty="0" err="1">
                <a:solidFill>
                  <a:srgbClr val="000000"/>
                </a:solidFill>
                <a:latin typeface="Arial Narrow" panose="020B0606020202030204" pitchFamily="34" charset="0"/>
              </a:rPr>
              <a:t>CoV</a:t>
            </a:r>
            <a:r>
              <a:rPr lang="it-IT" sz="1800" b="0" i="0" u="none" strike="noStrike" baseline="0" dirty="0">
                <a:solidFill>
                  <a:srgbClr val="000000"/>
                </a:solidFill>
                <a:latin typeface="Arial Narrow" panose="020B0606020202030204" pitchFamily="34" charset="0"/>
              </a:rPr>
              <a:t> e MERS-</a:t>
            </a:r>
            <a:r>
              <a:rPr lang="it-IT" sz="1800" b="0" i="0" u="none" strike="noStrike" baseline="0" dirty="0" err="1">
                <a:solidFill>
                  <a:srgbClr val="000000"/>
                </a:solidFill>
                <a:latin typeface="Arial Narrow" panose="020B0606020202030204" pitchFamily="34" charset="0"/>
              </a:rPr>
              <a:t>CoV</a:t>
            </a:r>
            <a:r>
              <a:rPr lang="it-IT" sz="1800" b="0" i="0" u="none" strike="noStrike" baseline="0" dirty="0">
                <a:solidFill>
                  <a:srgbClr val="000000"/>
                </a:solidFill>
                <a:latin typeface="Arial Narrow" panose="020B0606020202030204" pitchFamily="34" charset="0"/>
              </a:rPr>
              <a:t>. </a:t>
            </a:r>
          </a:p>
          <a:p>
            <a:endParaRPr lang="it-IT" sz="1800" b="0" i="0" u="none" strike="noStrike" baseline="0" dirty="0">
              <a:solidFill>
                <a:srgbClr val="000000"/>
              </a:solidFill>
              <a:latin typeface="Arial Narrow" panose="020B0606020202030204" pitchFamily="34" charset="0"/>
            </a:endParaRPr>
          </a:p>
          <a:p>
            <a:r>
              <a:rPr lang="it-IT" sz="1800" b="0" i="0" u="none" strike="noStrike" baseline="0" dirty="0">
                <a:solidFill>
                  <a:srgbClr val="000000"/>
                </a:solidFill>
                <a:latin typeface="Arial Narrow" panose="020B0606020202030204" pitchFamily="34" charset="0"/>
              </a:rPr>
              <a:t>In generale, i coronavirus umani possono rimanere vitali e mantenere la capacità infettante su superfici inanimate a temperatura ambiente per un periodo variabile da </a:t>
            </a:r>
            <a:r>
              <a:rPr lang="it-IT" sz="1800" b="0" i="0" u="none" strike="noStrike" baseline="0" dirty="0">
                <a:solidFill>
                  <a:srgbClr val="000000"/>
                </a:solidFill>
                <a:highlight>
                  <a:srgbClr val="FFFF00"/>
                </a:highlight>
                <a:latin typeface="Arial Narrow" panose="020B0606020202030204" pitchFamily="34" charset="0"/>
              </a:rPr>
              <a:t>2 ore a 9 giorni </a:t>
            </a:r>
            <a:r>
              <a:rPr lang="it-IT" sz="1800" b="0" i="0" u="none" strike="noStrike" baseline="0" dirty="0" smtClean="0">
                <a:solidFill>
                  <a:srgbClr val="000000"/>
                </a:solidFill>
                <a:latin typeface="Arial Narrow" panose="020B0606020202030204" pitchFamily="34" charset="0"/>
              </a:rPr>
              <a:t>, </a:t>
            </a:r>
            <a:r>
              <a:rPr lang="it-IT" sz="1800" b="0" i="0" u="none" strike="noStrike" baseline="0" dirty="0">
                <a:solidFill>
                  <a:srgbClr val="000000"/>
                </a:solidFill>
                <a:latin typeface="Arial Narrow" panose="020B0606020202030204" pitchFamily="34" charset="0"/>
              </a:rPr>
              <a:t>a seconda del contesto analizzato (Tabella 1).</a:t>
            </a:r>
          </a:p>
          <a:p>
            <a:endParaRPr lang="it-IT" dirty="0">
              <a:solidFill>
                <a:srgbClr val="000000"/>
              </a:solidFill>
              <a:latin typeface="Arial Narrow" panose="020B0606020202030204" pitchFamily="34" charset="0"/>
            </a:endParaRPr>
          </a:p>
          <a:p>
            <a:r>
              <a:rPr lang="it-IT" sz="1800" b="0" i="0" u="none" strike="noStrike" baseline="0" dirty="0">
                <a:solidFill>
                  <a:srgbClr val="000000"/>
                </a:solidFill>
                <a:latin typeface="Arial Narrow" panose="020B0606020202030204" pitchFamily="34" charset="0"/>
              </a:rPr>
              <a:t>MERS-</a:t>
            </a:r>
            <a:r>
              <a:rPr lang="it-IT" sz="1800" b="0" i="0" u="none" strike="noStrike" baseline="0" dirty="0" err="1">
                <a:solidFill>
                  <a:srgbClr val="000000"/>
                </a:solidFill>
                <a:latin typeface="Arial Narrow" panose="020B0606020202030204" pitchFamily="34" charset="0"/>
              </a:rPr>
              <a:t>CoV</a:t>
            </a:r>
            <a:r>
              <a:rPr lang="it-IT" sz="1800" b="0" i="0" u="none" strike="noStrike" baseline="0" dirty="0">
                <a:solidFill>
                  <a:srgbClr val="000000"/>
                </a:solidFill>
                <a:latin typeface="Arial Narrow" panose="020B0606020202030204" pitchFamily="34" charset="0"/>
              </a:rPr>
              <a:t>, il coronavirus correlato alla sindrome respiratoria del Medio Oriente, può ad esempio resistere più di 48 ore a una temperatura ambiente media (20°C) su diverse superfici (9). </a:t>
            </a:r>
          </a:p>
          <a:p>
            <a:r>
              <a:rPr lang="it-IT" sz="1800" b="0" i="0" u="none" strike="noStrike" baseline="0" dirty="0">
                <a:solidFill>
                  <a:srgbClr val="000000"/>
                </a:solidFill>
                <a:latin typeface="Arial Narrow" panose="020B0606020202030204" pitchFamily="34" charset="0"/>
              </a:rPr>
              <a:t>Nei fluidi biologici umani (feci, sputo, siero) la sopravvivenza dei coronavirus può prolungarsi fino a 96 ore (risultano meno stabili nelle urine), sulle superfici non porose da 60 a 72 ore, e sulle superfici porose fino a 72 </a:t>
            </a:r>
            <a:r>
              <a:rPr lang="it-IT" sz="1800" b="0" i="0" u="none" strike="noStrike" baseline="0" dirty="0" smtClean="0">
                <a:solidFill>
                  <a:srgbClr val="000000"/>
                </a:solidFill>
                <a:latin typeface="Arial Narrow" panose="020B0606020202030204" pitchFamily="34" charset="0"/>
              </a:rPr>
              <a:t>ore. </a:t>
            </a:r>
            <a:endParaRPr lang="it-IT" sz="1800" b="0" i="0" u="none" strike="noStrike" baseline="0" dirty="0">
              <a:solidFill>
                <a:srgbClr val="000000"/>
              </a:solidFill>
              <a:latin typeface="Arial Narrow" panose="020B0606020202030204" pitchFamily="34" charset="0"/>
            </a:endParaRPr>
          </a:p>
          <a:p>
            <a:endParaRPr lang="it-IT" sz="1800" b="0" i="0" u="none" strike="noStrike" baseline="0" dirty="0">
              <a:solidFill>
                <a:srgbClr val="000000"/>
              </a:solidFill>
              <a:latin typeface="Arial Narrow" panose="020B0606020202030204" pitchFamily="34" charset="0"/>
            </a:endParaRPr>
          </a:p>
          <a:p>
            <a:r>
              <a:rPr lang="it-IT" sz="1800" b="0" i="0" u="none" strike="noStrike" baseline="0" dirty="0">
                <a:solidFill>
                  <a:srgbClr val="000000"/>
                </a:solidFill>
                <a:latin typeface="Arial Narrow" panose="020B0606020202030204" pitchFamily="34" charset="0"/>
              </a:rPr>
              <a:t>Tuttavia, non è possibile definire con precisione il tempo di sopravvivenza in quanto condizionato da diversi parametri come il tipo di vettore, l’umidità residua, la temperatura, la presenza di materiale organico, la concentrazione virale iniziale, la natura della superficie sulla quale il virus si deposita. </a:t>
            </a:r>
            <a:endParaRPr lang="it-IT" dirty="0"/>
          </a:p>
        </p:txBody>
      </p:sp>
    </p:spTree>
    <p:extLst>
      <p:ext uri="{BB962C8B-B14F-4D97-AF65-F5344CB8AC3E}">
        <p14:creationId xmlns:p14="http://schemas.microsoft.com/office/powerpoint/2010/main" val="2241049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FEF22F6-8B84-4B32-9CC5-01937C7F4CBE}"/>
              </a:ext>
            </a:extLst>
          </p:cNvPr>
          <p:cNvPicPr>
            <a:picLocks noChangeAspect="1"/>
          </p:cNvPicPr>
          <p:nvPr/>
        </p:nvPicPr>
        <p:blipFill rotWithShape="1">
          <a:blip r:embed="rId2"/>
          <a:srcRect l="22723" t="14389" r="36362" b="7986"/>
          <a:stretch/>
        </p:blipFill>
        <p:spPr>
          <a:xfrm>
            <a:off x="2833733" y="-1602"/>
            <a:ext cx="6427962" cy="6859602"/>
          </a:xfrm>
          <a:prstGeom prst="rect">
            <a:avLst/>
          </a:prstGeom>
        </p:spPr>
      </p:pic>
    </p:spTree>
    <p:extLst>
      <p:ext uri="{BB962C8B-B14F-4D97-AF65-F5344CB8AC3E}">
        <p14:creationId xmlns:p14="http://schemas.microsoft.com/office/powerpoint/2010/main" val="1715460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7C1F382-E413-4BF5-B7DE-5BF191B9E8B5}"/>
              </a:ext>
            </a:extLst>
          </p:cNvPr>
          <p:cNvSpPr txBox="1"/>
          <p:nvPr/>
        </p:nvSpPr>
        <p:spPr>
          <a:xfrm>
            <a:off x="1104522" y="1166842"/>
            <a:ext cx="9433711" cy="4524315"/>
          </a:xfrm>
          <a:prstGeom prst="rect">
            <a:avLst/>
          </a:prstGeom>
          <a:noFill/>
        </p:spPr>
        <p:txBody>
          <a:bodyPr wrap="square">
            <a:spAutoFit/>
          </a:bodyPr>
          <a:lstStyle/>
          <a:p>
            <a:pPr algn="just"/>
            <a:r>
              <a:rPr lang="it-IT" sz="1800" b="0" i="0" u="none" strike="noStrike" baseline="0" dirty="0">
                <a:solidFill>
                  <a:srgbClr val="000000"/>
                </a:solidFill>
                <a:latin typeface="Arial Narrow" panose="020B0606020202030204" pitchFamily="34" charset="0"/>
              </a:rPr>
              <a:t>Anche la </a:t>
            </a:r>
            <a:r>
              <a:rPr lang="it-IT" sz="1800" b="0" i="0" u="none" strike="noStrike" baseline="0" dirty="0">
                <a:solidFill>
                  <a:srgbClr val="000000"/>
                </a:solidFill>
                <a:highlight>
                  <a:srgbClr val="FFFF00"/>
                </a:highlight>
                <a:latin typeface="Arial Narrow" panose="020B0606020202030204" pitchFamily="34" charset="0"/>
              </a:rPr>
              <a:t>temperatura influisce </a:t>
            </a:r>
            <a:r>
              <a:rPr lang="it-IT" sz="1800" b="0" i="0" u="none" strike="noStrike" baseline="0" dirty="0">
                <a:solidFill>
                  <a:srgbClr val="000000"/>
                </a:solidFill>
                <a:latin typeface="Arial Narrow" panose="020B0606020202030204" pitchFamily="34" charset="0"/>
              </a:rPr>
              <a:t>sulla sopravvivenza dei coronavirus: 30-40°C riducono il tempo di persistenza di virus patogeni come </a:t>
            </a:r>
            <a:r>
              <a:rPr lang="it-IT" sz="1800" b="0" i="0" u="none" strike="noStrike" baseline="0" dirty="0" err="1">
                <a:solidFill>
                  <a:srgbClr val="000000"/>
                </a:solidFill>
                <a:latin typeface="Arial Narrow" panose="020B0606020202030204" pitchFamily="34" charset="0"/>
              </a:rPr>
              <a:t>MERS-CoV</a:t>
            </a:r>
            <a:r>
              <a:rPr lang="it-IT" sz="1800" b="0" i="0" u="none" strike="noStrike" baseline="0" dirty="0">
                <a:solidFill>
                  <a:srgbClr val="000000"/>
                </a:solidFill>
                <a:latin typeface="Arial Narrow" panose="020B0606020202030204" pitchFamily="34" charset="0"/>
              </a:rPr>
              <a:t>, TGEV (virus della gastroenterite suina) e MHV (virus dell’epatite murina) mentre le temperature basse (4°C) lo prolungano oltre i 28 </a:t>
            </a:r>
            <a:r>
              <a:rPr lang="it-IT" sz="1800" b="0" i="0" u="none" strike="noStrike" baseline="0" dirty="0" smtClean="0">
                <a:solidFill>
                  <a:srgbClr val="000000"/>
                </a:solidFill>
                <a:latin typeface="Arial Narrow" panose="020B0606020202030204" pitchFamily="34" charset="0"/>
              </a:rPr>
              <a:t>giorni. </a:t>
            </a:r>
            <a:endParaRPr lang="it-IT" sz="1800" b="0" i="0" u="none" strike="noStrike" baseline="0" dirty="0">
              <a:solidFill>
                <a:srgbClr val="000000"/>
              </a:solidFill>
              <a:latin typeface="Arial Narrow" panose="020B0606020202030204" pitchFamily="34" charset="0"/>
            </a:endParaRPr>
          </a:p>
          <a:p>
            <a:pPr algn="just"/>
            <a:r>
              <a:rPr lang="it-IT" sz="1800" b="0" i="0" u="none" strike="noStrike" baseline="0" dirty="0">
                <a:solidFill>
                  <a:srgbClr val="000000"/>
                </a:solidFill>
                <a:latin typeface="Arial Narrow" panose="020B0606020202030204" pitchFamily="34" charset="0"/>
              </a:rPr>
              <a:t>Inoltre, SARS-CoV-2 risulta estremamente stabile a temperatura ambiente in un’ampia gamma di valori di pH (pH 3-10</a:t>
            </a:r>
            <a:r>
              <a:rPr lang="it-IT" sz="1800" b="0" i="0" u="none" strike="noStrike" baseline="0" dirty="0" smtClean="0">
                <a:solidFill>
                  <a:srgbClr val="000000"/>
                </a:solidFill>
                <a:latin typeface="Arial Narrow" panose="020B0606020202030204" pitchFamily="34" charset="0"/>
              </a:rPr>
              <a:t>). </a:t>
            </a:r>
            <a:endParaRPr lang="it-IT" sz="1800" b="0" i="0" u="none" strike="noStrike" baseline="0" dirty="0">
              <a:solidFill>
                <a:srgbClr val="000000"/>
              </a:solidFill>
              <a:latin typeface="Arial Narrow" panose="020B0606020202030204" pitchFamily="34" charset="0"/>
            </a:endParaRPr>
          </a:p>
          <a:p>
            <a:pPr algn="just"/>
            <a:endParaRPr lang="it-IT" sz="1800" b="0" i="0" u="none" strike="noStrike" baseline="0" dirty="0">
              <a:solidFill>
                <a:srgbClr val="000000"/>
              </a:solidFill>
              <a:latin typeface="Arial Narrow" panose="020B0606020202030204" pitchFamily="34" charset="0"/>
            </a:endParaRPr>
          </a:p>
          <a:p>
            <a:r>
              <a:rPr lang="it-IT" sz="1800" b="0" i="0" u="none" strike="noStrike" baseline="0" dirty="0">
                <a:solidFill>
                  <a:srgbClr val="000000"/>
                </a:solidFill>
                <a:latin typeface="Arial Narrow" panose="020B0606020202030204" pitchFamily="34" charset="0"/>
              </a:rPr>
              <a:t>Le evidenze più recenti dimostrano che la stabilità ambientale di SARS-CoV-2 è molto simile a quella di SARS-CoV-1: entrambi i virus hanno un’emivita media in aerosol di 2,7 </a:t>
            </a:r>
            <a:r>
              <a:rPr lang="it-IT" sz="1800" b="0" i="0" u="none" strike="noStrike" baseline="0" dirty="0" smtClean="0">
                <a:solidFill>
                  <a:srgbClr val="000000"/>
                </a:solidFill>
                <a:latin typeface="Arial Narrow" panose="020B0606020202030204" pitchFamily="34" charset="0"/>
              </a:rPr>
              <a:t>ore. </a:t>
            </a:r>
            <a:r>
              <a:rPr lang="it-IT" sz="1800" b="0" i="0" u="none" strike="noStrike" baseline="0" dirty="0">
                <a:solidFill>
                  <a:srgbClr val="000000"/>
                </a:solidFill>
                <a:latin typeface="Arial Narrow" panose="020B0606020202030204" pitchFamily="34" charset="0"/>
              </a:rPr>
              <a:t>Sulle superfici SARS-CoV-2 si è dimostrato resistente fino a 4 ore sul rame, fino a 24 ore sul cartone e fino a 2-3 giorni su </a:t>
            </a:r>
            <a:r>
              <a:rPr lang="it-IT" sz="1800" b="0" i="0" u="none" strike="noStrike" baseline="0" dirty="0" smtClean="0">
                <a:solidFill>
                  <a:srgbClr val="000000"/>
                </a:solidFill>
                <a:latin typeface="Arial Narrow" panose="020B0606020202030204" pitchFamily="34" charset="0"/>
              </a:rPr>
              <a:t>plastica </a:t>
            </a:r>
            <a:r>
              <a:rPr lang="it-IT" sz="1800" b="0" i="0" u="none" strike="noStrike" baseline="0" dirty="0">
                <a:solidFill>
                  <a:srgbClr val="000000"/>
                </a:solidFill>
                <a:latin typeface="Arial Narrow" panose="020B0606020202030204" pitchFamily="34" charset="0"/>
              </a:rPr>
              <a:t>(emivita media stimata 16 ore) ed acciaio inossidabile (emivita media stimata 13 ore</a:t>
            </a:r>
            <a:r>
              <a:rPr lang="it-IT" sz="1800" b="0" i="0" u="none" strike="noStrike" baseline="0" dirty="0" smtClean="0">
                <a:solidFill>
                  <a:srgbClr val="000000"/>
                </a:solidFill>
                <a:latin typeface="Arial Narrow" panose="020B0606020202030204" pitchFamily="34" charset="0"/>
              </a:rPr>
              <a:t>). </a:t>
            </a:r>
            <a:endParaRPr lang="it-IT" sz="1800" b="0" i="0" u="none" strike="noStrike" baseline="0" dirty="0">
              <a:solidFill>
                <a:srgbClr val="000000"/>
              </a:solidFill>
              <a:latin typeface="Arial Narrow" panose="020B0606020202030204" pitchFamily="34" charset="0"/>
            </a:endParaRPr>
          </a:p>
          <a:p>
            <a:pPr algn="just"/>
            <a:endParaRPr lang="it-IT" dirty="0">
              <a:solidFill>
                <a:srgbClr val="000000"/>
              </a:solidFill>
              <a:latin typeface="Arial Narrow" panose="020B0606020202030204" pitchFamily="34" charset="0"/>
            </a:endParaRPr>
          </a:p>
          <a:p>
            <a:pPr algn="just"/>
            <a:r>
              <a:rPr lang="it-IT" sz="1800" b="0" i="0" u="none" strike="noStrike" baseline="0" dirty="0">
                <a:solidFill>
                  <a:srgbClr val="000000"/>
                </a:solidFill>
                <a:latin typeface="Arial Narrow" panose="020B0606020202030204" pitchFamily="34" charset="0"/>
              </a:rPr>
              <a:t>Inoltre, il virus è altamente stabile a 4°C (è stata dimostrata solamente una riduzione del titolo infettivo di circa 0,7 log-unità il 14° giorno), ma sensibile al calore: con l’aumento della temperatura di incubazione a 70°C, il tempo di inattivazione del virus è stato ridotto a 5 minuti. </a:t>
            </a:r>
          </a:p>
          <a:p>
            <a:pPr algn="just"/>
            <a:r>
              <a:rPr lang="it-IT" sz="1800" b="0" i="0" u="none" strike="noStrike" baseline="0" dirty="0">
                <a:solidFill>
                  <a:srgbClr val="000000"/>
                </a:solidFill>
                <a:latin typeface="Arial Narrow" panose="020B0606020202030204" pitchFamily="34" charset="0"/>
              </a:rPr>
              <a:t>Sorprendentemente, un livello rilevabile di virus infettivo potrebbe essere ancora presente sullo strato esterno di una maschera chirurgica dopo sette </a:t>
            </a:r>
            <a:r>
              <a:rPr lang="it-IT" sz="1800" b="0" i="0" u="none" strike="noStrike" baseline="0" dirty="0" smtClean="0">
                <a:solidFill>
                  <a:srgbClr val="000000"/>
                </a:solidFill>
                <a:latin typeface="Arial Narrow" panose="020B0606020202030204" pitchFamily="34" charset="0"/>
              </a:rPr>
              <a:t>giorni. </a:t>
            </a:r>
            <a:endParaRPr lang="it-IT" dirty="0"/>
          </a:p>
        </p:txBody>
      </p:sp>
    </p:spTree>
    <p:extLst>
      <p:ext uri="{BB962C8B-B14F-4D97-AF65-F5344CB8AC3E}">
        <p14:creationId xmlns:p14="http://schemas.microsoft.com/office/powerpoint/2010/main" val="3664078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B39F1BA5-6285-5145-A2F2-ED2356663961}"/>
              </a:ext>
            </a:extLst>
          </p:cNvPr>
          <p:cNvSpPr/>
          <p:nvPr/>
        </p:nvSpPr>
        <p:spPr>
          <a:xfrm>
            <a:off x="999286" y="1534585"/>
            <a:ext cx="4706803" cy="3788830"/>
          </a:xfrm>
          <a:prstGeom prst="rect">
            <a:avLst/>
          </a:prstGeom>
        </p:spPr>
        <p:txBody>
          <a:bodyPr vert="horz" lIns="91440" tIns="45720" rIns="91440" bIns="45720" rtlCol="0" anchor="ctr">
            <a:normAutofit fontScale="92500" lnSpcReduction="20000"/>
          </a:bodyPr>
          <a:lstStyle/>
          <a:p>
            <a:pPr>
              <a:lnSpc>
                <a:spcPct val="150000"/>
              </a:lnSpc>
              <a:spcAft>
                <a:spcPts val="600"/>
              </a:spcAft>
            </a:pPr>
            <a:r>
              <a:rPr lang="en-US" sz="2400" dirty="0">
                <a:solidFill>
                  <a:srgbClr val="000000"/>
                </a:solidFill>
              </a:rPr>
              <a:t>Il </a:t>
            </a:r>
            <a:r>
              <a:rPr lang="en-US" sz="2400" b="1" dirty="0">
                <a:solidFill>
                  <a:srgbClr val="000000"/>
                </a:solidFill>
              </a:rPr>
              <a:t>Coronavirus</a:t>
            </a:r>
            <a:r>
              <a:rPr lang="en-US" sz="2400" dirty="0">
                <a:solidFill>
                  <a:srgbClr val="000000"/>
                </a:solidFill>
              </a:rPr>
              <a:t> </a:t>
            </a:r>
            <a:r>
              <a:rPr lang="en-US" sz="2400" dirty="0" err="1">
                <a:solidFill>
                  <a:srgbClr val="000000"/>
                </a:solidFill>
              </a:rPr>
              <a:t>appartiene</a:t>
            </a:r>
            <a:r>
              <a:rPr lang="en-US" sz="2400" dirty="0">
                <a:solidFill>
                  <a:srgbClr val="000000"/>
                </a:solidFill>
              </a:rPr>
              <a:t> a una </a:t>
            </a:r>
            <a:r>
              <a:rPr lang="en-US" sz="2400" dirty="0" err="1">
                <a:solidFill>
                  <a:srgbClr val="000000"/>
                </a:solidFill>
              </a:rPr>
              <a:t>famiglia</a:t>
            </a:r>
            <a:r>
              <a:rPr lang="en-US" sz="2400" dirty="0">
                <a:solidFill>
                  <a:srgbClr val="000000"/>
                </a:solidFill>
              </a:rPr>
              <a:t> di virus </a:t>
            </a:r>
            <a:r>
              <a:rPr lang="en-US" sz="2400" dirty="0" err="1">
                <a:solidFill>
                  <a:srgbClr val="000000"/>
                </a:solidFill>
              </a:rPr>
              <a:t>noti</a:t>
            </a:r>
            <a:r>
              <a:rPr lang="en-US" sz="2400" dirty="0">
                <a:solidFill>
                  <a:srgbClr val="000000"/>
                </a:solidFill>
              </a:rPr>
              <a:t> per </a:t>
            </a:r>
            <a:r>
              <a:rPr lang="en-US" sz="2400" dirty="0" err="1">
                <a:solidFill>
                  <a:srgbClr val="000000"/>
                </a:solidFill>
              </a:rPr>
              <a:t>causare</a:t>
            </a:r>
            <a:r>
              <a:rPr lang="en-US" sz="2400" dirty="0">
                <a:solidFill>
                  <a:srgbClr val="000000"/>
                </a:solidFill>
              </a:rPr>
              <a:t> </a:t>
            </a:r>
            <a:r>
              <a:rPr lang="en-US" sz="2400" b="1" dirty="0" err="1">
                <a:solidFill>
                  <a:srgbClr val="000000"/>
                </a:solidFill>
              </a:rPr>
              <a:t>malattie</a:t>
            </a:r>
            <a:r>
              <a:rPr lang="en-US" sz="2400" b="1" dirty="0">
                <a:solidFill>
                  <a:srgbClr val="000000"/>
                </a:solidFill>
              </a:rPr>
              <a:t> </a:t>
            </a:r>
            <a:r>
              <a:rPr lang="en-US" sz="2400" b="1" dirty="0" err="1">
                <a:solidFill>
                  <a:srgbClr val="000000"/>
                </a:solidFill>
              </a:rPr>
              <a:t>dell’apparato</a:t>
            </a:r>
            <a:r>
              <a:rPr lang="en-US" sz="2400" b="1" dirty="0">
                <a:solidFill>
                  <a:srgbClr val="000000"/>
                </a:solidFill>
              </a:rPr>
              <a:t> </a:t>
            </a:r>
            <a:r>
              <a:rPr lang="en-US" sz="2400" b="1" dirty="0" err="1">
                <a:solidFill>
                  <a:srgbClr val="000000"/>
                </a:solidFill>
              </a:rPr>
              <a:t>respiratorio</a:t>
            </a:r>
            <a:r>
              <a:rPr lang="en-US" sz="2400" b="1" dirty="0">
                <a:solidFill>
                  <a:srgbClr val="000000"/>
                </a:solidFill>
              </a:rPr>
              <a:t> </a:t>
            </a:r>
            <a:r>
              <a:rPr lang="en-US" sz="2400" dirty="0" err="1">
                <a:solidFill>
                  <a:srgbClr val="000000"/>
                </a:solidFill>
              </a:rPr>
              <a:t>che</a:t>
            </a:r>
            <a:r>
              <a:rPr lang="en-US" sz="2400" dirty="0">
                <a:solidFill>
                  <a:srgbClr val="000000"/>
                </a:solidFill>
              </a:rPr>
              <a:t> </a:t>
            </a:r>
            <a:r>
              <a:rPr lang="en-US" sz="2400" dirty="0" err="1">
                <a:solidFill>
                  <a:srgbClr val="000000"/>
                </a:solidFill>
              </a:rPr>
              <a:t>vanno</a:t>
            </a:r>
            <a:r>
              <a:rPr lang="en-US" sz="2400" dirty="0">
                <a:solidFill>
                  <a:srgbClr val="000000"/>
                </a:solidFill>
              </a:rPr>
              <a:t> dal </a:t>
            </a:r>
            <a:r>
              <a:rPr lang="en-US" sz="2400" dirty="0" err="1">
                <a:solidFill>
                  <a:srgbClr val="000000"/>
                </a:solidFill>
              </a:rPr>
              <a:t>comune</a:t>
            </a:r>
            <a:r>
              <a:rPr lang="en-US" sz="2400" dirty="0">
                <a:solidFill>
                  <a:srgbClr val="000000"/>
                </a:solidFill>
              </a:rPr>
              <a:t> </a:t>
            </a:r>
            <a:r>
              <a:rPr lang="en-US" sz="2400" dirty="0" err="1">
                <a:solidFill>
                  <a:srgbClr val="000000"/>
                </a:solidFill>
              </a:rPr>
              <a:t>raffreddore</a:t>
            </a:r>
            <a:r>
              <a:rPr lang="en-US" sz="2400" dirty="0">
                <a:solidFill>
                  <a:srgbClr val="000000"/>
                </a:solidFill>
              </a:rPr>
              <a:t> a </a:t>
            </a:r>
            <a:r>
              <a:rPr lang="en-US" sz="2400" dirty="0" err="1">
                <a:solidFill>
                  <a:srgbClr val="000000"/>
                </a:solidFill>
              </a:rPr>
              <a:t>malattie</a:t>
            </a:r>
            <a:r>
              <a:rPr lang="en-US" sz="2400" dirty="0">
                <a:solidFill>
                  <a:srgbClr val="000000"/>
                </a:solidFill>
              </a:rPr>
              <a:t> </a:t>
            </a:r>
            <a:r>
              <a:rPr lang="en-US" sz="2400" dirty="0" err="1">
                <a:solidFill>
                  <a:srgbClr val="000000"/>
                </a:solidFill>
              </a:rPr>
              <a:t>più</a:t>
            </a:r>
            <a:r>
              <a:rPr lang="en-US" sz="2400" dirty="0">
                <a:solidFill>
                  <a:srgbClr val="000000"/>
                </a:solidFill>
              </a:rPr>
              <a:t> </a:t>
            </a:r>
            <a:r>
              <a:rPr lang="en-US" sz="2400" dirty="0" err="1">
                <a:solidFill>
                  <a:srgbClr val="000000"/>
                </a:solidFill>
              </a:rPr>
              <a:t>gravi</a:t>
            </a:r>
            <a:r>
              <a:rPr lang="en-US" sz="2400" dirty="0">
                <a:solidFill>
                  <a:srgbClr val="000000"/>
                </a:solidFill>
              </a:rPr>
              <a:t> come la </a:t>
            </a:r>
            <a:r>
              <a:rPr lang="en-US" sz="2400" dirty="0" err="1">
                <a:solidFill>
                  <a:srgbClr val="000000"/>
                </a:solidFill>
              </a:rPr>
              <a:t>Sindrome</a:t>
            </a:r>
            <a:r>
              <a:rPr lang="en-US" sz="2400" dirty="0">
                <a:solidFill>
                  <a:srgbClr val="000000"/>
                </a:solidFill>
              </a:rPr>
              <a:t> </a:t>
            </a:r>
            <a:r>
              <a:rPr lang="en-US" sz="2400" dirty="0" err="1">
                <a:solidFill>
                  <a:srgbClr val="000000"/>
                </a:solidFill>
              </a:rPr>
              <a:t>respiratoria</a:t>
            </a:r>
            <a:r>
              <a:rPr lang="en-US" sz="2400" dirty="0">
                <a:solidFill>
                  <a:srgbClr val="000000"/>
                </a:solidFill>
              </a:rPr>
              <a:t> </a:t>
            </a:r>
            <a:r>
              <a:rPr lang="en-US" sz="2400" dirty="0" err="1">
                <a:solidFill>
                  <a:srgbClr val="000000"/>
                </a:solidFill>
              </a:rPr>
              <a:t>mediorientale</a:t>
            </a:r>
            <a:r>
              <a:rPr lang="en-US" sz="2400" dirty="0">
                <a:solidFill>
                  <a:srgbClr val="000000"/>
                </a:solidFill>
              </a:rPr>
              <a:t> (</a:t>
            </a:r>
            <a:r>
              <a:rPr lang="en-US" sz="2400" b="1" dirty="0">
                <a:solidFill>
                  <a:srgbClr val="000000"/>
                </a:solidFill>
              </a:rPr>
              <a:t>MERS</a:t>
            </a:r>
            <a:r>
              <a:rPr lang="en-US" sz="2400" dirty="0">
                <a:solidFill>
                  <a:srgbClr val="000000"/>
                </a:solidFill>
              </a:rPr>
              <a:t>) e la </a:t>
            </a:r>
            <a:r>
              <a:rPr lang="en-US" sz="2400" dirty="0" err="1">
                <a:solidFill>
                  <a:srgbClr val="000000"/>
                </a:solidFill>
              </a:rPr>
              <a:t>Sindrome</a:t>
            </a:r>
            <a:r>
              <a:rPr lang="en-US" sz="2400" dirty="0">
                <a:solidFill>
                  <a:srgbClr val="000000"/>
                </a:solidFill>
              </a:rPr>
              <a:t> </a:t>
            </a:r>
            <a:r>
              <a:rPr lang="en-US" sz="2400" dirty="0" err="1">
                <a:solidFill>
                  <a:srgbClr val="000000"/>
                </a:solidFill>
              </a:rPr>
              <a:t>respiratoria</a:t>
            </a:r>
            <a:r>
              <a:rPr lang="en-US" sz="2400" dirty="0">
                <a:solidFill>
                  <a:srgbClr val="000000"/>
                </a:solidFill>
              </a:rPr>
              <a:t> </a:t>
            </a:r>
            <a:r>
              <a:rPr lang="en-US" sz="2400" dirty="0" err="1">
                <a:solidFill>
                  <a:srgbClr val="000000"/>
                </a:solidFill>
              </a:rPr>
              <a:t>acuta</a:t>
            </a:r>
            <a:r>
              <a:rPr lang="en-US" sz="2400" dirty="0">
                <a:solidFill>
                  <a:srgbClr val="000000"/>
                </a:solidFill>
              </a:rPr>
              <a:t> grave (</a:t>
            </a:r>
            <a:r>
              <a:rPr lang="en-US" sz="2400" b="1" dirty="0">
                <a:solidFill>
                  <a:srgbClr val="000000"/>
                </a:solidFill>
              </a:rPr>
              <a:t>SARS</a:t>
            </a:r>
            <a:r>
              <a:rPr lang="en-US" sz="2400" dirty="0">
                <a:solidFill>
                  <a:srgbClr val="000000"/>
                </a:solidFill>
              </a:rPr>
              <a:t>)</a:t>
            </a:r>
          </a:p>
        </p:txBody>
      </p:sp>
      <p:pic>
        <p:nvPicPr>
          <p:cNvPr id="4" name="Immagine 3">
            <a:extLst>
              <a:ext uri="{FF2B5EF4-FFF2-40B4-BE49-F238E27FC236}">
                <a16:creationId xmlns:a16="http://schemas.microsoft.com/office/drawing/2014/main" id="{7DD7D404-7A5F-4040-BEF4-1BDBD0982DC5}"/>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485912" y="559624"/>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11" name="Titolo 1">
            <a:extLst>
              <a:ext uri="{FF2B5EF4-FFF2-40B4-BE49-F238E27FC236}">
                <a16:creationId xmlns:a16="http://schemas.microsoft.com/office/drawing/2014/main" id="{3CCD41F1-C5EE-4A46-8AFA-90A6F96F7986}"/>
              </a:ext>
            </a:extLst>
          </p:cNvPr>
          <p:cNvSpPr>
            <a:spLocks noGrp="1"/>
          </p:cNvSpPr>
          <p:nvPr>
            <p:ph type="title" idx="4294967295"/>
          </p:nvPr>
        </p:nvSpPr>
        <p:spPr>
          <a:xfrm>
            <a:off x="0" y="2412"/>
            <a:ext cx="10891067" cy="557212"/>
          </a:xfrm>
        </p:spPr>
        <p:txBody>
          <a:bodyPr>
            <a:normAutofit fontScale="90000"/>
          </a:bodyPr>
          <a:lstStyle/>
          <a:p>
            <a:r>
              <a:rPr lang="it-IT" sz="3600" dirty="0"/>
              <a:t>CHE COS’E’ UN CORONAVIRUS</a:t>
            </a:r>
          </a:p>
        </p:txBody>
      </p:sp>
    </p:spTree>
    <p:extLst>
      <p:ext uri="{BB962C8B-B14F-4D97-AF65-F5344CB8AC3E}">
        <p14:creationId xmlns:p14="http://schemas.microsoft.com/office/powerpoint/2010/main" val="4293096736"/>
      </p:ext>
    </p:extLst>
  </p:cSld>
  <p:clrMapOvr>
    <a:masterClrMapping/>
  </p:clrMapOvr>
  <mc:AlternateContent xmlns:mc="http://schemas.openxmlformats.org/markup-compatibility/2006" xmlns:p14="http://schemas.microsoft.com/office/powerpoint/2010/main">
    <mc:Choice Requires="p14">
      <p:transition spd="slow" p14:dur="2000" advTm="95175"/>
    </mc:Choice>
    <mc:Fallback xmlns="">
      <p:transition spd="slow" advTm="9517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B39F1BA5-6285-5145-A2F2-ED2356663961}"/>
              </a:ext>
            </a:extLst>
          </p:cNvPr>
          <p:cNvSpPr/>
          <p:nvPr/>
        </p:nvSpPr>
        <p:spPr>
          <a:xfrm>
            <a:off x="479685" y="1068903"/>
            <a:ext cx="5936105" cy="5006714"/>
          </a:xfrm>
          <a:prstGeom prst="rect">
            <a:avLst/>
          </a:prstGeom>
        </p:spPr>
        <p:txBody>
          <a:bodyPr vert="horz" lIns="91440" tIns="45720" rIns="91440" bIns="45720" rtlCol="0" anchor="ctr">
            <a:normAutofit fontScale="92500" lnSpcReduction="10000"/>
          </a:bodyPr>
          <a:lstStyle/>
          <a:p>
            <a:pPr>
              <a:lnSpc>
                <a:spcPct val="150000"/>
              </a:lnSpc>
              <a:spcAft>
                <a:spcPts val="600"/>
              </a:spcAft>
            </a:pPr>
            <a:r>
              <a:rPr lang="en-US" sz="2400" dirty="0">
                <a:solidFill>
                  <a:srgbClr val="000000"/>
                </a:solidFill>
              </a:rPr>
              <a:t>Virus con </a:t>
            </a:r>
            <a:r>
              <a:rPr lang="en-US" sz="2400" dirty="0" err="1">
                <a:solidFill>
                  <a:srgbClr val="000000"/>
                </a:solidFill>
              </a:rPr>
              <a:t>aspetto</a:t>
            </a:r>
            <a:r>
              <a:rPr lang="en-US" sz="2400" dirty="0">
                <a:solidFill>
                  <a:srgbClr val="000000"/>
                </a:solidFill>
              </a:rPr>
              <a:t> simile ad una corona al </a:t>
            </a:r>
            <a:r>
              <a:rPr lang="en-US" sz="2400" dirty="0" err="1">
                <a:solidFill>
                  <a:srgbClr val="000000"/>
                </a:solidFill>
              </a:rPr>
              <a:t>microscopio</a:t>
            </a:r>
            <a:r>
              <a:rPr lang="en-US" sz="2400" dirty="0">
                <a:solidFill>
                  <a:srgbClr val="000000"/>
                </a:solidFill>
              </a:rPr>
              <a:t> </a:t>
            </a:r>
            <a:r>
              <a:rPr lang="en-US" sz="2400" dirty="0" err="1">
                <a:solidFill>
                  <a:srgbClr val="000000"/>
                </a:solidFill>
              </a:rPr>
              <a:t>elettronico</a:t>
            </a:r>
            <a:endParaRPr lang="en-US" sz="2400" dirty="0">
              <a:solidFill>
                <a:srgbClr val="000000"/>
              </a:solidFill>
            </a:endParaRPr>
          </a:p>
          <a:p>
            <a:pPr>
              <a:lnSpc>
                <a:spcPct val="150000"/>
              </a:lnSpc>
              <a:spcAft>
                <a:spcPts val="600"/>
              </a:spcAft>
            </a:pPr>
            <a:endParaRPr lang="en-US" sz="2400" dirty="0">
              <a:solidFill>
                <a:srgbClr val="000000"/>
              </a:solidFill>
            </a:endParaRPr>
          </a:p>
          <a:p>
            <a:pPr>
              <a:lnSpc>
                <a:spcPct val="150000"/>
              </a:lnSpc>
              <a:spcAft>
                <a:spcPts val="600"/>
              </a:spcAft>
            </a:pPr>
            <a:r>
              <a:rPr lang="en-US" sz="2400" dirty="0" err="1">
                <a:solidFill>
                  <a:srgbClr val="000000"/>
                </a:solidFill>
              </a:rPr>
              <a:t>Identificati</a:t>
            </a:r>
            <a:r>
              <a:rPr lang="en-US" sz="2400" dirty="0">
                <a:solidFill>
                  <a:srgbClr val="000000"/>
                </a:solidFill>
              </a:rPr>
              <a:t> a </a:t>
            </a:r>
            <a:r>
              <a:rPr lang="en-US" sz="2400" dirty="0" err="1">
                <a:solidFill>
                  <a:srgbClr val="000000"/>
                </a:solidFill>
              </a:rPr>
              <a:t>metà</a:t>
            </a:r>
            <a:r>
              <a:rPr lang="en-US" sz="2400" dirty="0">
                <a:solidFill>
                  <a:srgbClr val="000000"/>
                </a:solidFill>
              </a:rPr>
              <a:t> </a:t>
            </a:r>
            <a:r>
              <a:rPr lang="en-US" sz="2400" dirty="0" err="1">
                <a:solidFill>
                  <a:srgbClr val="000000"/>
                </a:solidFill>
              </a:rPr>
              <a:t>degli</a:t>
            </a:r>
            <a:r>
              <a:rPr lang="en-US" sz="2400" dirty="0">
                <a:solidFill>
                  <a:srgbClr val="000000"/>
                </a:solidFill>
              </a:rPr>
              <a:t> </a:t>
            </a:r>
            <a:r>
              <a:rPr lang="en-US" sz="2400" dirty="0" err="1">
                <a:solidFill>
                  <a:srgbClr val="000000"/>
                </a:solidFill>
              </a:rPr>
              <a:t>anni</a:t>
            </a:r>
            <a:r>
              <a:rPr lang="en-US" sz="2400" dirty="0">
                <a:solidFill>
                  <a:srgbClr val="000000"/>
                </a:solidFill>
              </a:rPr>
              <a:t> 60 </a:t>
            </a:r>
          </a:p>
          <a:p>
            <a:pPr>
              <a:lnSpc>
                <a:spcPct val="150000"/>
              </a:lnSpc>
              <a:spcAft>
                <a:spcPts val="600"/>
              </a:spcAft>
            </a:pPr>
            <a:endParaRPr lang="en-US" sz="2400" dirty="0">
              <a:solidFill>
                <a:srgbClr val="000000"/>
              </a:solidFill>
            </a:endParaRPr>
          </a:p>
          <a:p>
            <a:pPr>
              <a:lnSpc>
                <a:spcPct val="150000"/>
              </a:lnSpc>
              <a:spcAft>
                <a:spcPts val="600"/>
              </a:spcAft>
            </a:pPr>
            <a:r>
              <a:rPr lang="en-US" sz="2400" dirty="0" err="1">
                <a:solidFill>
                  <a:srgbClr val="000000"/>
                </a:solidFill>
              </a:rPr>
              <a:t>Noti</a:t>
            </a:r>
            <a:r>
              <a:rPr lang="en-US" sz="2400" dirty="0">
                <a:solidFill>
                  <a:srgbClr val="000000"/>
                </a:solidFill>
              </a:rPr>
              <a:t> per </a:t>
            </a:r>
            <a:r>
              <a:rPr lang="en-US" sz="2400" dirty="0" err="1">
                <a:solidFill>
                  <a:srgbClr val="000000"/>
                </a:solidFill>
              </a:rPr>
              <a:t>infettare</a:t>
            </a:r>
            <a:r>
              <a:rPr lang="en-US" sz="2400" dirty="0">
                <a:solidFill>
                  <a:srgbClr val="000000"/>
                </a:solidFill>
              </a:rPr>
              <a:t> </a:t>
            </a:r>
            <a:r>
              <a:rPr lang="en-US" sz="2400" dirty="0" err="1">
                <a:solidFill>
                  <a:srgbClr val="000000"/>
                </a:solidFill>
              </a:rPr>
              <a:t>l’</a:t>
            </a:r>
            <a:r>
              <a:rPr lang="en-US" sz="2400" b="1" dirty="0" err="1">
                <a:solidFill>
                  <a:srgbClr val="000000"/>
                </a:solidFill>
              </a:rPr>
              <a:t>uomo</a:t>
            </a:r>
            <a:r>
              <a:rPr lang="en-US" sz="2400" dirty="0">
                <a:solidFill>
                  <a:srgbClr val="000000"/>
                </a:solidFill>
              </a:rPr>
              <a:t> e </a:t>
            </a:r>
            <a:r>
              <a:rPr lang="en-US" sz="2400" dirty="0" err="1">
                <a:solidFill>
                  <a:srgbClr val="000000"/>
                </a:solidFill>
              </a:rPr>
              <a:t>alcuni</a:t>
            </a:r>
            <a:r>
              <a:rPr lang="en-US" sz="2400" dirty="0">
                <a:solidFill>
                  <a:srgbClr val="000000"/>
                </a:solidFill>
              </a:rPr>
              <a:t> </a:t>
            </a:r>
            <a:r>
              <a:rPr lang="en-US" sz="2400" i="1" dirty="0" err="1">
                <a:solidFill>
                  <a:srgbClr val="000000"/>
                </a:solidFill>
              </a:rPr>
              <a:t>animali</a:t>
            </a:r>
            <a:endParaRPr lang="en-US" sz="2400" i="1" dirty="0">
              <a:solidFill>
                <a:srgbClr val="000000"/>
              </a:solidFill>
            </a:endParaRPr>
          </a:p>
          <a:p>
            <a:pPr>
              <a:lnSpc>
                <a:spcPct val="150000"/>
              </a:lnSpc>
              <a:spcAft>
                <a:spcPts val="600"/>
              </a:spcAft>
            </a:pPr>
            <a:endParaRPr lang="en-US" sz="2400" dirty="0">
              <a:solidFill>
                <a:srgbClr val="000000"/>
              </a:solidFill>
            </a:endParaRPr>
          </a:p>
          <a:p>
            <a:pPr>
              <a:lnSpc>
                <a:spcPct val="150000"/>
              </a:lnSpc>
              <a:spcAft>
                <a:spcPts val="600"/>
              </a:spcAft>
            </a:pPr>
            <a:r>
              <a:rPr lang="en-US" sz="2400" b="1" dirty="0">
                <a:solidFill>
                  <a:srgbClr val="000000"/>
                </a:solidFill>
              </a:rPr>
              <a:t>7 coronavirus </a:t>
            </a:r>
            <a:r>
              <a:rPr lang="en-US" sz="2400" dirty="0" err="1">
                <a:solidFill>
                  <a:srgbClr val="000000"/>
                </a:solidFill>
              </a:rPr>
              <a:t>hanno</a:t>
            </a:r>
            <a:r>
              <a:rPr lang="en-US" sz="2400" dirty="0">
                <a:solidFill>
                  <a:srgbClr val="000000"/>
                </a:solidFill>
              </a:rPr>
              <a:t> </a:t>
            </a:r>
            <a:r>
              <a:rPr lang="en-US" sz="2400" dirty="0" err="1">
                <a:solidFill>
                  <a:srgbClr val="000000"/>
                </a:solidFill>
              </a:rPr>
              <a:t>dimostrato</a:t>
            </a:r>
            <a:r>
              <a:rPr lang="en-US" sz="2400" dirty="0">
                <a:solidFill>
                  <a:srgbClr val="000000"/>
                </a:solidFill>
              </a:rPr>
              <a:t> di </a:t>
            </a:r>
            <a:r>
              <a:rPr lang="en-US" sz="2400" dirty="0" err="1">
                <a:solidFill>
                  <a:srgbClr val="000000"/>
                </a:solidFill>
              </a:rPr>
              <a:t>infettare</a:t>
            </a:r>
            <a:r>
              <a:rPr lang="en-US" sz="2400" dirty="0">
                <a:solidFill>
                  <a:srgbClr val="000000"/>
                </a:solidFill>
              </a:rPr>
              <a:t> </a:t>
            </a:r>
            <a:r>
              <a:rPr lang="en-US" sz="2400" dirty="0" err="1">
                <a:solidFill>
                  <a:srgbClr val="000000"/>
                </a:solidFill>
              </a:rPr>
              <a:t>l’uomo</a:t>
            </a:r>
            <a:endParaRPr lang="en-US" sz="2400" dirty="0">
              <a:solidFill>
                <a:srgbClr val="000000"/>
              </a:solidFill>
            </a:endParaRPr>
          </a:p>
        </p:txBody>
      </p:sp>
      <p:sp>
        <p:nvSpPr>
          <p:cNvPr id="11" name="Titolo 1">
            <a:extLst>
              <a:ext uri="{FF2B5EF4-FFF2-40B4-BE49-F238E27FC236}">
                <a16:creationId xmlns:a16="http://schemas.microsoft.com/office/drawing/2014/main" id="{3CCD41F1-C5EE-4A46-8AFA-90A6F96F7986}"/>
              </a:ext>
            </a:extLst>
          </p:cNvPr>
          <p:cNvSpPr>
            <a:spLocks noGrp="1"/>
          </p:cNvSpPr>
          <p:nvPr>
            <p:ph type="title" idx="4294967295"/>
          </p:nvPr>
        </p:nvSpPr>
        <p:spPr>
          <a:xfrm>
            <a:off x="0" y="0"/>
            <a:ext cx="10709998" cy="557212"/>
          </a:xfrm>
        </p:spPr>
        <p:txBody>
          <a:bodyPr>
            <a:normAutofit fontScale="90000"/>
          </a:bodyPr>
          <a:lstStyle/>
          <a:p>
            <a:r>
              <a:rPr lang="it-IT" sz="3600" dirty="0"/>
              <a:t>CHE COS’E’ UN CORONAVIRUS</a:t>
            </a:r>
          </a:p>
        </p:txBody>
      </p:sp>
      <p:pic>
        <p:nvPicPr>
          <p:cNvPr id="3" name="Immagine 2">
            <a:extLst>
              <a:ext uri="{FF2B5EF4-FFF2-40B4-BE49-F238E27FC236}">
                <a16:creationId xmlns:a16="http://schemas.microsoft.com/office/drawing/2014/main" id="{E76ABC31-AD3A-484E-9540-93D7CF3EDCB6}"/>
              </a:ext>
            </a:extLst>
          </p:cNvPr>
          <p:cNvPicPr>
            <a:picLocks noChangeAspect="1"/>
          </p:cNvPicPr>
          <p:nvPr/>
        </p:nvPicPr>
        <p:blipFill>
          <a:blip r:embed="rId3"/>
          <a:stretch>
            <a:fillRect/>
          </a:stretch>
        </p:blipFill>
        <p:spPr>
          <a:xfrm>
            <a:off x="6378466" y="1738860"/>
            <a:ext cx="5333849" cy="3400332"/>
          </a:xfrm>
          <a:prstGeom prst="rect">
            <a:avLst/>
          </a:prstGeom>
        </p:spPr>
      </p:pic>
    </p:spTree>
    <p:extLst>
      <p:ext uri="{BB962C8B-B14F-4D97-AF65-F5344CB8AC3E}">
        <p14:creationId xmlns:p14="http://schemas.microsoft.com/office/powerpoint/2010/main" val="2097419489"/>
      </p:ext>
    </p:extLst>
  </p:cSld>
  <p:clrMapOvr>
    <a:masterClrMapping/>
  </p:clrMapOvr>
  <mc:AlternateContent xmlns:mc="http://schemas.openxmlformats.org/markup-compatibility/2006" xmlns:p14="http://schemas.microsoft.com/office/powerpoint/2010/main">
    <mc:Choice Requires="p14">
      <p:transition spd="slow" p14:dur="2000" advTm="135831"/>
    </mc:Choice>
    <mc:Fallback xmlns="">
      <p:transition spd="slow" advTm="13583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B39F1BA5-6285-5145-A2F2-ED2356663961}"/>
              </a:ext>
            </a:extLst>
          </p:cNvPr>
          <p:cNvSpPr/>
          <p:nvPr/>
        </p:nvSpPr>
        <p:spPr>
          <a:xfrm>
            <a:off x="821496" y="1556102"/>
            <a:ext cx="4818813" cy="3788830"/>
          </a:xfrm>
          <a:prstGeom prst="rect">
            <a:avLst/>
          </a:prstGeom>
        </p:spPr>
        <p:txBody>
          <a:bodyPr vert="horz" lIns="91440" tIns="45720" rIns="91440" bIns="45720" rtlCol="0" anchor="ctr">
            <a:normAutofit/>
          </a:bodyPr>
          <a:lstStyle/>
          <a:p>
            <a:pPr>
              <a:lnSpc>
                <a:spcPct val="150000"/>
              </a:lnSpc>
              <a:spcAft>
                <a:spcPts val="600"/>
              </a:spcAft>
            </a:pPr>
            <a:r>
              <a:rPr lang="en-US" sz="2400" dirty="0">
                <a:solidFill>
                  <a:srgbClr val="000000"/>
                </a:solidFill>
              </a:rPr>
              <a:t>Nuovo coronavirus </a:t>
            </a:r>
            <a:r>
              <a:rPr lang="en-US" sz="2400" dirty="0" err="1">
                <a:solidFill>
                  <a:srgbClr val="000000"/>
                </a:solidFill>
              </a:rPr>
              <a:t>che</a:t>
            </a:r>
            <a:r>
              <a:rPr lang="en-US" sz="2400" dirty="0">
                <a:solidFill>
                  <a:srgbClr val="000000"/>
                </a:solidFill>
              </a:rPr>
              <a:t> non è </a:t>
            </a:r>
            <a:r>
              <a:rPr lang="en-US" sz="2400" dirty="0" err="1">
                <a:solidFill>
                  <a:srgbClr val="000000"/>
                </a:solidFill>
              </a:rPr>
              <a:t>stato</a:t>
            </a:r>
            <a:r>
              <a:rPr lang="en-US" sz="2400" dirty="0">
                <a:solidFill>
                  <a:srgbClr val="000000"/>
                </a:solidFill>
              </a:rPr>
              <a:t> </a:t>
            </a:r>
            <a:r>
              <a:rPr lang="en-US" sz="2400" dirty="0" err="1">
                <a:solidFill>
                  <a:srgbClr val="000000"/>
                </a:solidFill>
              </a:rPr>
              <a:t>precedentemente</a:t>
            </a:r>
            <a:r>
              <a:rPr lang="en-US" sz="2400" dirty="0">
                <a:solidFill>
                  <a:srgbClr val="000000"/>
                </a:solidFill>
              </a:rPr>
              <a:t> </a:t>
            </a:r>
            <a:r>
              <a:rPr lang="en-US" sz="2400" dirty="0" err="1">
                <a:solidFill>
                  <a:srgbClr val="000000"/>
                </a:solidFill>
              </a:rPr>
              <a:t>mai</a:t>
            </a:r>
            <a:r>
              <a:rPr lang="en-US" sz="2400" dirty="0">
                <a:solidFill>
                  <a:srgbClr val="000000"/>
                </a:solidFill>
              </a:rPr>
              <a:t> </a:t>
            </a:r>
            <a:r>
              <a:rPr lang="en-US" sz="2400" dirty="0" err="1">
                <a:solidFill>
                  <a:srgbClr val="000000"/>
                </a:solidFill>
              </a:rPr>
              <a:t>identificato</a:t>
            </a:r>
            <a:r>
              <a:rPr lang="en-US" sz="2400" dirty="0">
                <a:solidFill>
                  <a:srgbClr val="000000"/>
                </a:solidFill>
              </a:rPr>
              <a:t> </a:t>
            </a:r>
            <a:r>
              <a:rPr lang="en-US" sz="2400" dirty="0" err="1">
                <a:solidFill>
                  <a:srgbClr val="000000"/>
                </a:solidFill>
              </a:rPr>
              <a:t>nell’uomo</a:t>
            </a:r>
            <a:r>
              <a:rPr lang="en-US" sz="2400" dirty="0">
                <a:solidFill>
                  <a:srgbClr val="000000"/>
                </a:solidFill>
              </a:rPr>
              <a:t> (prima di </a:t>
            </a:r>
            <a:r>
              <a:rPr lang="en-US" sz="2400" dirty="0" err="1">
                <a:solidFill>
                  <a:srgbClr val="000000"/>
                </a:solidFill>
              </a:rPr>
              <a:t>essere</a:t>
            </a:r>
            <a:r>
              <a:rPr lang="en-US" sz="2400" dirty="0">
                <a:solidFill>
                  <a:srgbClr val="000000"/>
                </a:solidFill>
              </a:rPr>
              <a:t> </a:t>
            </a:r>
            <a:r>
              <a:rPr lang="en-US" sz="2400" dirty="0" err="1">
                <a:solidFill>
                  <a:srgbClr val="000000"/>
                </a:solidFill>
              </a:rPr>
              <a:t>segnalato</a:t>
            </a:r>
            <a:r>
              <a:rPr lang="en-US" sz="2400" dirty="0">
                <a:solidFill>
                  <a:srgbClr val="000000"/>
                </a:solidFill>
              </a:rPr>
              <a:t> a </a:t>
            </a:r>
            <a:r>
              <a:rPr lang="en-US" sz="2400" b="1" dirty="0">
                <a:solidFill>
                  <a:srgbClr val="000000"/>
                </a:solidFill>
              </a:rPr>
              <a:t>Wuhan</a:t>
            </a:r>
            <a:r>
              <a:rPr lang="en-US" sz="2400" dirty="0">
                <a:solidFill>
                  <a:srgbClr val="000000"/>
                </a:solidFill>
              </a:rPr>
              <a:t> in </a:t>
            </a:r>
            <a:r>
              <a:rPr lang="en-US" sz="2400" b="1" dirty="0" err="1">
                <a:solidFill>
                  <a:srgbClr val="000000"/>
                </a:solidFill>
              </a:rPr>
              <a:t>Cina</a:t>
            </a:r>
            <a:r>
              <a:rPr lang="en-US" sz="2400" dirty="0">
                <a:solidFill>
                  <a:srgbClr val="000000"/>
                </a:solidFill>
              </a:rPr>
              <a:t> a </a:t>
            </a:r>
            <a:r>
              <a:rPr lang="en-US" sz="2400" b="1" dirty="0" err="1">
                <a:solidFill>
                  <a:srgbClr val="000000"/>
                </a:solidFill>
              </a:rPr>
              <a:t>dicembre</a:t>
            </a:r>
            <a:r>
              <a:rPr lang="en-US" sz="2400" b="1" dirty="0">
                <a:solidFill>
                  <a:srgbClr val="000000"/>
                </a:solidFill>
              </a:rPr>
              <a:t> 2019</a:t>
            </a:r>
            <a:r>
              <a:rPr lang="en-US" sz="2400" dirty="0">
                <a:solidFill>
                  <a:srgbClr val="000000"/>
                </a:solidFill>
              </a:rPr>
              <a:t>)</a:t>
            </a:r>
          </a:p>
        </p:txBody>
      </p:sp>
      <p:sp>
        <p:nvSpPr>
          <p:cNvPr id="11" name="Titolo 1">
            <a:extLst>
              <a:ext uri="{FF2B5EF4-FFF2-40B4-BE49-F238E27FC236}">
                <a16:creationId xmlns:a16="http://schemas.microsoft.com/office/drawing/2014/main" id="{3CCD41F1-C5EE-4A46-8AFA-90A6F96F7986}"/>
              </a:ext>
            </a:extLst>
          </p:cNvPr>
          <p:cNvSpPr>
            <a:spLocks noGrp="1"/>
          </p:cNvSpPr>
          <p:nvPr>
            <p:ph type="title" idx="4294967295"/>
          </p:nvPr>
        </p:nvSpPr>
        <p:spPr>
          <a:xfrm>
            <a:off x="-1" y="-22561"/>
            <a:ext cx="10909427" cy="557212"/>
          </a:xfrm>
        </p:spPr>
        <p:txBody>
          <a:bodyPr>
            <a:normAutofit fontScale="90000"/>
          </a:bodyPr>
          <a:lstStyle/>
          <a:p>
            <a:r>
              <a:rPr lang="it-IT" sz="3600" dirty="0"/>
              <a:t>NUOVO CORONAVIRUS   SARS-CoV-2</a:t>
            </a:r>
          </a:p>
        </p:txBody>
      </p:sp>
      <p:pic>
        <p:nvPicPr>
          <p:cNvPr id="3" name="Immagine 2">
            <a:extLst>
              <a:ext uri="{FF2B5EF4-FFF2-40B4-BE49-F238E27FC236}">
                <a16:creationId xmlns:a16="http://schemas.microsoft.com/office/drawing/2014/main" id="{573447D5-25A9-4A9C-A096-5F05C263CABF}"/>
              </a:ext>
            </a:extLst>
          </p:cNvPr>
          <p:cNvPicPr>
            <a:picLocks noChangeAspect="1"/>
          </p:cNvPicPr>
          <p:nvPr/>
        </p:nvPicPr>
        <p:blipFill>
          <a:blip r:embed="rId3"/>
          <a:stretch>
            <a:fillRect/>
          </a:stretch>
        </p:blipFill>
        <p:spPr>
          <a:xfrm>
            <a:off x="6473580" y="1813810"/>
            <a:ext cx="5286618" cy="3524412"/>
          </a:xfrm>
          <a:prstGeom prst="rect">
            <a:avLst/>
          </a:prstGeom>
        </p:spPr>
      </p:pic>
    </p:spTree>
    <p:extLst>
      <p:ext uri="{BB962C8B-B14F-4D97-AF65-F5344CB8AC3E}">
        <p14:creationId xmlns:p14="http://schemas.microsoft.com/office/powerpoint/2010/main" val="3219145586"/>
      </p:ext>
    </p:extLst>
  </p:cSld>
  <p:clrMapOvr>
    <a:masterClrMapping/>
  </p:clrMapOvr>
  <mc:AlternateContent xmlns:mc="http://schemas.openxmlformats.org/markup-compatibility/2006" xmlns:p14="http://schemas.microsoft.com/office/powerpoint/2010/main">
    <mc:Choice Requires="p14">
      <p:transition spd="slow" p14:dur="2000" advTm="26103"/>
    </mc:Choice>
    <mc:Fallback xmlns="">
      <p:transition spd="slow" advTm="2610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B39F1BA5-6285-5145-A2F2-ED2356663961}"/>
              </a:ext>
            </a:extLst>
          </p:cNvPr>
          <p:cNvSpPr/>
          <p:nvPr/>
        </p:nvSpPr>
        <p:spPr>
          <a:xfrm>
            <a:off x="902978" y="1534585"/>
            <a:ext cx="5010150" cy="3788830"/>
          </a:xfrm>
          <a:prstGeom prst="rect">
            <a:avLst/>
          </a:prstGeom>
        </p:spPr>
        <p:txBody>
          <a:bodyPr vert="horz" lIns="91440" tIns="45720" rIns="91440" bIns="45720" rtlCol="0" anchor="ctr">
            <a:normAutofit/>
          </a:bodyPr>
          <a:lstStyle/>
          <a:p>
            <a:pPr>
              <a:lnSpc>
                <a:spcPct val="150000"/>
              </a:lnSpc>
              <a:spcAft>
                <a:spcPts val="600"/>
              </a:spcAft>
            </a:pPr>
            <a:r>
              <a:rPr lang="en-US" sz="2400" b="1" dirty="0">
                <a:solidFill>
                  <a:srgbClr val="FF0000"/>
                </a:solidFill>
              </a:rPr>
              <a:t>SARS-CoV-2</a:t>
            </a:r>
            <a:r>
              <a:rPr lang="en-US" sz="2400" dirty="0">
                <a:solidFill>
                  <a:srgbClr val="000000"/>
                </a:solidFill>
              </a:rPr>
              <a:t> = </a:t>
            </a:r>
            <a:r>
              <a:rPr lang="en-US" sz="2400" dirty="0" err="1">
                <a:solidFill>
                  <a:srgbClr val="000000"/>
                </a:solidFill>
              </a:rPr>
              <a:t>Sindrome</a:t>
            </a:r>
            <a:r>
              <a:rPr lang="en-US" sz="2400" dirty="0">
                <a:solidFill>
                  <a:srgbClr val="000000"/>
                </a:solidFill>
              </a:rPr>
              <a:t> </a:t>
            </a:r>
            <a:r>
              <a:rPr lang="en-US" sz="2400" dirty="0" err="1">
                <a:solidFill>
                  <a:srgbClr val="000000"/>
                </a:solidFill>
              </a:rPr>
              <a:t>Respiratoria</a:t>
            </a:r>
            <a:r>
              <a:rPr lang="en-US" sz="2400" dirty="0">
                <a:solidFill>
                  <a:srgbClr val="000000"/>
                </a:solidFill>
              </a:rPr>
              <a:t> </a:t>
            </a:r>
            <a:r>
              <a:rPr lang="en-US" sz="2400" dirty="0" err="1">
                <a:solidFill>
                  <a:srgbClr val="000000"/>
                </a:solidFill>
              </a:rPr>
              <a:t>Acuta</a:t>
            </a:r>
            <a:r>
              <a:rPr lang="en-US" sz="2400" dirty="0">
                <a:solidFill>
                  <a:srgbClr val="000000"/>
                </a:solidFill>
              </a:rPr>
              <a:t> </a:t>
            </a:r>
            <a:r>
              <a:rPr lang="en-US" sz="2400" dirty="0" err="1">
                <a:solidFill>
                  <a:srgbClr val="000000"/>
                </a:solidFill>
              </a:rPr>
              <a:t>Severa</a:t>
            </a:r>
            <a:r>
              <a:rPr lang="en-US" sz="2400" dirty="0">
                <a:solidFill>
                  <a:srgbClr val="000000"/>
                </a:solidFill>
              </a:rPr>
              <a:t> – </a:t>
            </a:r>
            <a:r>
              <a:rPr lang="en-US" sz="2400" dirty="0" err="1">
                <a:solidFill>
                  <a:srgbClr val="000000"/>
                </a:solidFill>
              </a:rPr>
              <a:t>CoronaVirus</a:t>
            </a:r>
            <a:r>
              <a:rPr lang="en-US" sz="2400" dirty="0">
                <a:solidFill>
                  <a:srgbClr val="000000"/>
                </a:solidFill>
              </a:rPr>
              <a:t> – 2 </a:t>
            </a:r>
          </a:p>
          <a:p>
            <a:pPr>
              <a:lnSpc>
                <a:spcPct val="150000"/>
              </a:lnSpc>
              <a:spcAft>
                <a:spcPts val="600"/>
              </a:spcAft>
            </a:pPr>
            <a:r>
              <a:rPr lang="en-US" sz="2400" dirty="0">
                <a:solidFill>
                  <a:srgbClr val="000000"/>
                </a:solidFill>
              </a:rPr>
              <a:t>= </a:t>
            </a:r>
            <a:r>
              <a:rPr lang="en-US" sz="2400" b="1" dirty="0">
                <a:solidFill>
                  <a:srgbClr val="000000"/>
                </a:solidFill>
              </a:rPr>
              <a:t>VIRUS</a:t>
            </a:r>
          </a:p>
          <a:p>
            <a:pPr>
              <a:lnSpc>
                <a:spcPct val="150000"/>
              </a:lnSpc>
              <a:spcAft>
                <a:spcPts val="600"/>
              </a:spcAft>
            </a:pPr>
            <a:endParaRPr lang="en-US" sz="2400" dirty="0">
              <a:solidFill>
                <a:srgbClr val="000000"/>
              </a:solidFill>
            </a:endParaRPr>
          </a:p>
          <a:p>
            <a:pPr>
              <a:lnSpc>
                <a:spcPct val="150000"/>
              </a:lnSpc>
              <a:spcAft>
                <a:spcPts val="600"/>
              </a:spcAft>
            </a:pPr>
            <a:r>
              <a:rPr lang="en-US" sz="2400" b="1" dirty="0">
                <a:solidFill>
                  <a:srgbClr val="FF0000"/>
                </a:solidFill>
              </a:rPr>
              <a:t>COVID-19</a:t>
            </a:r>
            <a:r>
              <a:rPr lang="en-US" sz="2400" dirty="0">
                <a:solidFill>
                  <a:srgbClr val="000000"/>
                </a:solidFill>
              </a:rPr>
              <a:t> = </a:t>
            </a:r>
            <a:r>
              <a:rPr lang="it-IT" dirty="0"/>
              <a:t> </a:t>
            </a:r>
            <a:r>
              <a:rPr lang="it-IT" sz="2400" dirty="0">
                <a:solidFill>
                  <a:srgbClr val="000000"/>
                </a:solidFill>
              </a:rPr>
              <a:t>CO-</a:t>
            </a:r>
            <a:r>
              <a:rPr lang="it-IT" sz="2400" dirty="0" err="1">
                <a:solidFill>
                  <a:srgbClr val="000000"/>
                </a:solidFill>
              </a:rPr>
              <a:t>rona</a:t>
            </a:r>
            <a:r>
              <a:rPr lang="it-IT" sz="2400" dirty="0">
                <a:solidFill>
                  <a:srgbClr val="000000"/>
                </a:solidFill>
              </a:rPr>
              <a:t> VI-</a:t>
            </a:r>
            <a:r>
              <a:rPr lang="it-IT" sz="2400" dirty="0" err="1">
                <a:solidFill>
                  <a:srgbClr val="000000"/>
                </a:solidFill>
              </a:rPr>
              <a:t>rus</a:t>
            </a:r>
            <a:r>
              <a:rPr lang="it-IT" sz="2400" dirty="0">
                <a:solidFill>
                  <a:srgbClr val="000000"/>
                </a:solidFill>
              </a:rPr>
              <a:t> D-</a:t>
            </a:r>
            <a:r>
              <a:rPr lang="it-IT" sz="2400" dirty="0" err="1">
                <a:solidFill>
                  <a:srgbClr val="000000"/>
                </a:solidFill>
              </a:rPr>
              <a:t>isease</a:t>
            </a:r>
            <a:r>
              <a:rPr lang="it-IT" sz="2400" dirty="0">
                <a:solidFill>
                  <a:srgbClr val="000000"/>
                </a:solidFill>
              </a:rPr>
              <a:t> -19 = </a:t>
            </a:r>
            <a:r>
              <a:rPr lang="it-IT" sz="2400" b="1" dirty="0">
                <a:solidFill>
                  <a:srgbClr val="000000"/>
                </a:solidFill>
              </a:rPr>
              <a:t>MALATTIA</a:t>
            </a:r>
            <a:endParaRPr lang="en-US" sz="2400" b="1" dirty="0">
              <a:solidFill>
                <a:srgbClr val="000000"/>
              </a:solidFill>
            </a:endParaRPr>
          </a:p>
        </p:txBody>
      </p:sp>
      <p:sp>
        <p:nvSpPr>
          <p:cNvPr id="11" name="Titolo 1">
            <a:extLst>
              <a:ext uri="{FF2B5EF4-FFF2-40B4-BE49-F238E27FC236}">
                <a16:creationId xmlns:a16="http://schemas.microsoft.com/office/drawing/2014/main" id="{3CCD41F1-C5EE-4A46-8AFA-90A6F96F7986}"/>
              </a:ext>
            </a:extLst>
          </p:cNvPr>
          <p:cNvSpPr>
            <a:spLocks noGrp="1"/>
          </p:cNvSpPr>
          <p:nvPr>
            <p:ph type="title" idx="4294967295"/>
          </p:nvPr>
        </p:nvSpPr>
        <p:spPr>
          <a:xfrm>
            <a:off x="0" y="0"/>
            <a:ext cx="10583250" cy="557212"/>
          </a:xfrm>
        </p:spPr>
        <p:txBody>
          <a:bodyPr>
            <a:normAutofit fontScale="90000"/>
          </a:bodyPr>
          <a:lstStyle/>
          <a:p>
            <a:r>
              <a:rPr lang="it-IT" sz="3600" dirty="0"/>
              <a:t>SARS-CoV-2 e COVID-19</a:t>
            </a:r>
          </a:p>
        </p:txBody>
      </p:sp>
      <p:pic>
        <p:nvPicPr>
          <p:cNvPr id="3" name="Immagine 2">
            <a:extLst>
              <a:ext uri="{FF2B5EF4-FFF2-40B4-BE49-F238E27FC236}">
                <a16:creationId xmlns:a16="http://schemas.microsoft.com/office/drawing/2014/main" id="{F02EFB96-B762-45BC-B0D5-69D511CC6063}"/>
              </a:ext>
            </a:extLst>
          </p:cNvPr>
          <p:cNvPicPr>
            <a:picLocks noChangeAspect="1"/>
          </p:cNvPicPr>
          <p:nvPr/>
        </p:nvPicPr>
        <p:blipFill rotWithShape="1">
          <a:blip r:embed="rId3"/>
          <a:srcRect l="26599"/>
          <a:stretch/>
        </p:blipFill>
        <p:spPr>
          <a:xfrm>
            <a:off x="6649644" y="1702081"/>
            <a:ext cx="5205078" cy="3988860"/>
          </a:xfrm>
          <a:prstGeom prst="rect">
            <a:avLst/>
          </a:prstGeom>
        </p:spPr>
      </p:pic>
    </p:spTree>
    <p:extLst>
      <p:ext uri="{BB962C8B-B14F-4D97-AF65-F5344CB8AC3E}">
        <p14:creationId xmlns:p14="http://schemas.microsoft.com/office/powerpoint/2010/main" val="499656358"/>
      </p:ext>
    </p:extLst>
  </p:cSld>
  <p:clrMapOvr>
    <a:masterClrMapping/>
  </p:clrMapOvr>
  <mc:AlternateContent xmlns:mc="http://schemas.openxmlformats.org/markup-compatibility/2006" xmlns:p14="http://schemas.microsoft.com/office/powerpoint/2010/main">
    <mc:Choice Requires="p14">
      <p:transition spd="slow" p14:dur="2000" advTm="48495"/>
    </mc:Choice>
    <mc:Fallback xmlns="">
      <p:transition spd="slow" advTm="4849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1C3DF8-E208-8A49-8587-9EB17DB02529}"/>
              </a:ext>
            </a:extLst>
          </p:cNvPr>
          <p:cNvSpPr txBox="1">
            <a:spLocks/>
          </p:cNvSpPr>
          <p:nvPr/>
        </p:nvSpPr>
        <p:spPr>
          <a:xfrm>
            <a:off x="0" y="56781"/>
            <a:ext cx="10515600" cy="453582"/>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dirty="0"/>
              <a:t>INCUBAZIONE</a:t>
            </a:r>
          </a:p>
        </p:txBody>
      </p:sp>
      <p:sp>
        <p:nvSpPr>
          <p:cNvPr id="9" name="Rettangolo 8">
            <a:extLst>
              <a:ext uri="{FF2B5EF4-FFF2-40B4-BE49-F238E27FC236}">
                <a16:creationId xmlns:a16="http://schemas.microsoft.com/office/drawing/2014/main" id="{41039DFC-9523-4FFE-A27D-2C4CC88F3D2A}"/>
              </a:ext>
            </a:extLst>
          </p:cNvPr>
          <p:cNvSpPr/>
          <p:nvPr/>
        </p:nvSpPr>
        <p:spPr>
          <a:xfrm>
            <a:off x="578500" y="828207"/>
            <a:ext cx="10207924" cy="2615783"/>
          </a:xfrm>
          <a:prstGeom prst="rect">
            <a:avLst/>
          </a:prstGeom>
        </p:spPr>
        <p:txBody>
          <a:bodyPr vert="horz" lIns="91440" tIns="45720" rIns="91440" bIns="45720" rtlCol="0" anchor="ctr">
            <a:normAutofit/>
          </a:bodyPr>
          <a:lstStyle/>
          <a:p>
            <a:pPr>
              <a:lnSpc>
                <a:spcPct val="150000"/>
              </a:lnSpc>
              <a:spcAft>
                <a:spcPts val="600"/>
              </a:spcAft>
            </a:pPr>
            <a:r>
              <a:rPr lang="it-IT" sz="2400" dirty="0">
                <a:solidFill>
                  <a:srgbClr val="000000"/>
                </a:solidFill>
              </a:rPr>
              <a:t>Il periodo di incubazione rappresenta il periodo di tempo che intercorre fra il contagio e lo sviluppo dei sintomi clinici. </a:t>
            </a:r>
          </a:p>
          <a:p>
            <a:pPr>
              <a:lnSpc>
                <a:spcPct val="150000"/>
              </a:lnSpc>
              <a:spcAft>
                <a:spcPts val="600"/>
              </a:spcAft>
            </a:pPr>
            <a:r>
              <a:rPr lang="it-IT" sz="2400" dirty="0">
                <a:solidFill>
                  <a:srgbClr val="000000"/>
                </a:solidFill>
              </a:rPr>
              <a:t>Si stima attualmente che vari fra </a:t>
            </a:r>
            <a:r>
              <a:rPr lang="it-IT" sz="2400" b="1" dirty="0">
                <a:solidFill>
                  <a:srgbClr val="000000"/>
                </a:solidFill>
              </a:rPr>
              <a:t>2</a:t>
            </a:r>
            <a:r>
              <a:rPr lang="it-IT" sz="2400" dirty="0">
                <a:solidFill>
                  <a:srgbClr val="000000"/>
                </a:solidFill>
              </a:rPr>
              <a:t> e </a:t>
            </a:r>
            <a:r>
              <a:rPr lang="it-IT" sz="2400" b="1" dirty="0">
                <a:solidFill>
                  <a:srgbClr val="000000"/>
                </a:solidFill>
              </a:rPr>
              <a:t>11</a:t>
            </a:r>
            <a:r>
              <a:rPr lang="it-IT" sz="2400" dirty="0">
                <a:solidFill>
                  <a:srgbClr val="000000"/>
                </a:solidFill>
              </a:rPr>
              <a:t> giorni, fino ad un </a:t>
            </a:r>
            <a:r>
              <a:rPr lang="it-IT" sz="2400" b="1" dirty="0">
                <a:solidFill>
                  <a:srgbClr val="000000"/>
                </a:solidFill>
              </a:rPr>
              <a:t>massimo di 14 giorni</a:t>
            </a:r>
            <a:r>
              <a:rPr lang="it-IT" sz="2400" dirty="0">
                <a:solidFill>
                  <a:srgbClr val="000000"/>
                </a:solidFill>
              </a:rPr>
              <a:t>.</a:t>
            </a:r>
            <a:endParaRPr lang="en-US" sz="2400" dirty="0">
              <a:solidFill>
                <a:srgbClr val="000000"/>
              </a:solidFill>
            </a:endParaRPr>
          </a:p>
          <a:p>
            <a:pPr marL="342900" indent="-342900">
              <a:lnSpc>
                <a:spcPct val="150000"/>
              </a:lnSpc>
              <a:spcAft>
                <a:spcPts val="600"/>
              </a:spcAft>
              <a:buFontTx/>
              <a:buChar char="-"/>
            </a:pPr>
            <a:endParaRPr lang="en-US" sz="2400" dirty="0">
              <a:solidFill>
                <a:srgbClr val="000000"/>
              </a:solidFill>
            </a:endParaRPr>
          </a:p>
        </p:txBody>
      </p:sp>
      <p:pic>
        <p:nvPicPr>
          <p:cNvPr id="8" name="Immagine 7">
            <a:extLst>
              <a:ext uri="{FF2B5EF4-FFF2-40B4-BE49-F238E27FC236}">
                <a16:creationId xmlns:a16="http://schemas.microsoft.com/office/drawing/2014/main" id="{A4D3E55D-0F24-4C8E-8B28-0ABA41A4BEDB}"/>
              </a:ext>
            </a:extLst>
          </p:cNvPr>
          <p:cNvPicPr>
            <a:picLocks noChangeAspect="1"/>
          </p:cNvPicPr>
          <p:nvPr/>
        </p:nvPicPr>
        <p:blipFill>
          <a:blip r:embed="rId3"/>
          <a:stretch>
            <a:fillRect/>
          </a:stretch>
        </p:blipFill>
        <p:spPr>
          <a:xfrm>
            <a:off x="4197246" y="3197902"/>
            <a:ext cx="3341558" cy="3341558"/>
          </a:xfrm>
          <a:prstGeom prst="rect">
            <a:avLst/>
          </a:prstGeom>
        </p:spPr>
      </p:pic>
    </p:spTree>
    <p:extLst>
      <p:ext uri="{BB962C8B-B14F-4D97-AF65-F5344CB8AC3E}">
        <p14:creationId xmlns:p14="http://schemas.microsoft.com/office/powerpoint/2010/main" val="792099387"/>
      </p:ext>
    </p:extLst>
  </p:cSld>
  <p:clrMapOvr>
    <a:masterClrMapping/>
  </p:clrMapOvr>
  <mc:AlternateContent xmlns:mc="http://schemas.openxmlformats.org/markup-compatibility/2006" xmlns:p14="http://schemas.microsoft.com/office/powerpoint/2010/main">
    <mc:Choice Requires="p14">
      <p:transition spd="slow" p14:dur="2000" advTm="115264"/>
    </mc:Choice>
    <mc:Fallback xmlns="">
      <p:transition spd="slow" advTm="11526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1C3DF8-E208-8A49-8587-9EB17DB02529}"/>
              </a:ext>
            </a:extLst>
          </p:cNvPr>
          <p:cNvSpPr txBox="1">
            <a:spLocks/>
          </p:cNvSpPr>
          <p:nvPr/>
        </p:nvSpPr>
        <p:spPr>
          <a:xfrm>
            <a:off x="0" y="56781"/>
            <a:ext cx="10515600" cy="4535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dirty="0"/>
              <a:t>SINTOMI</a:t>
            </a:r>
          </a:p>
        </p:txBody>
      </p:sp>
      <p:pic>
        <p:nvPicPr>
          <p:cNvPr id="5" name="Immagine 4">
            <a:extLst>
              <a:ext uri="{FF2B5EF4-FFF2-40B4-BE49-F238E27FC236}">
                <a16:creationId xmlns:a16="http://schemas.microsoft.com/office/drawing/2014/main" id="{E4545D49-4265-4D26-8C8C-42CBB5286802}"/>
              </a:ext>
            </a:extLst>
          </p:cNvPr>
          <p:cNvPicPr>
            <a:picLocks noChangeAspect="1"/>
          </p:cNvPicPr>
          <p:nvPr/>
        </p:nvPicPr>
        <p:blipFill rotWithShape="1">
          <a:blip r:embed="rId3"/>
          <a:srcRect t="20794"/>
          <a:stretch/>
        </p:blipFill>
        <p:spPr>
          <a:xfrm>
            <a:off x="2017486" y="510363"/>
            <a:ext cx="7481937" cy="6290856"/>
          </a:xfrm>
          <a:prstGeom prst="rect">
            <a:avLst/>
          </a:prstGeom>
        </p:spPr>
      </p:pic>
      <p:sp>
        <p:nvSpPr>
          <p:cNvPr id="6" name="Ovale 5">
            <a:extLst>
              <a:ext uri="{FF2B5EF4-FFF2-40B4-BE49-F238E27FC236}">
                <a16:creationId xmlns:a16="http://schemas.microsoft.com/office/drawing/2014/main" id="{8FAD1A57-5CA9-454A-AC3E-C390AFB7A32C}"/>
              </a:ext>
            </a:extLst>
          </p:cNvPr>
          <p:cNvSpPr/>
          <p:nvPr/>
        </p:nvSpPr>
        <p:spPr>
          <a:xfrm>
            <a:off x="3106057" y="319314"/>
            <a:ext cx="1567543" cy="10885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Ovale 6">
            <a:extLst>
              <a:ext uri="{FF2B5EF4-FFF2-40B4-BE49-F238E27FC236}">
                <a16:creationId xmlns:a16="http://schemas.microsoft.com/office/drawing/2014/main" id="{A41BDFCC-192C-475F-A20A-039F5B360AEE}"/>
              </a:ext>
            </a:extLst>
          </p:cNvPr>
          <p:cNvSpPr/>
          <p:nvPr/>
        </p:nvSpPr>
        <p:spPr>
          <a:xfrm>
            <a:off x="5595168" y="308439"/>
            <a:ext cx="1567543" cy="10885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Ovale 7">
            <a:extLst>
              <a:ext uri="{FF2B5EF4-FFF2-40B4-BE49-F238E27FC236}">
                <a16:creationId xmlns:a16="http://schemas.microsoft.com/office/drawing/2014/main" id="{FB6DDC7A-F026-4662-9DEF-2312DA0DA96C}"/>
              </a:ext>
            </a:extLst>
          </p:cNvPr>
          <p:cNvSpPr/>
          <p:nvPr/>
        </p:nvSpPr>
        <p:spPr>
          <a:xfrm>
            <a:off x="7395028" y="4579257"/>
            <a:ext cx="2489201" cy="10885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79570855"/>
      </p:ext>
    </p:extLst>
  </p:cSld>
  <p:clrMapOvr>
    <a:masterClrMapping/>
  </p:clrMapOvr>
  <mc:AlternateContent xmlns:mc="http://schemas.openxmlformats.org/markup-compatibility/2006" xmlns:p14="http://schemas.microsoft.com/office/powerpoint/2010/main">
    <mc:Choice Requires="p14">
      <p:transition spd="slow" p14:dur="2000" advTm="46387"/>
    </mc:Choice>
    <mc:Fallback xmlns="">
      <p:transition spd="slow" advTm="4638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1C3DF8-E208-8A49-8587-9EB17DB02529}"/>
              </a:ext>
            </a:extLst>
          </p:cNvPr>
          <p:cNvSpPr txBox="1">
            <a:spLocks/>
          </p:cNvSpPr>
          <p:nvPr/>
        </p:nvSpPr>
        <p:spPr>
          <a:xfrm>
            <a:off x="0" y="56781"/>
            <a:ext cx="10515600" cy="4535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dirty="0"/>
              <a:t>SINTOMI</a:t>
            </a:r>
          </a:p>
        </p:txBody>
      </p:sp>
      <p:sp>
        <p:nvSpPr>
          <p:cNvPr id="9" name="Rettangolo 8">
            <a:extLst>
              <a:ext uri="{FF2B5EF4-FFF2-40B4-BE49-F238E27FC236}">
                <a16:creationId xmlns:a16="http://schemas.microsoft.com/office/drawing/2014/main" id="{41039DFC-9523-4FFE-A27D-2C4CC88F3D2A}"/>
              </a:ext>
            </a:extLst>
          </p:cNvPr>
          <p:cNvSpPr/>
          <p:nvPr/>
        </p:nvSpPr>
        <p:spPr>
          <a:xfrm>
            <a:off x="803352" y="855317"/>
            <a:ext cx="10207924" cy="6030675"/>
          </a:xfrm>
          <a:prstGeom prst="rect">
            <a:avLst/>
          </a:prstGeom>
        </p:spPr>
        <p:txBody>
          <a:bodyPr vert="horz" lIns="91440" tIns="45720" rIns="91440" bIns="45720" rtlCol="0" anchor="ctr">
            <a:normAutofit lnSpcReduction="10000"/>
          </a:bodyPr>
          <a:lstStyle/>
          <a:p>
            <a:pPr>
              <a:lnSpc>
                <a:spcPct val="150000"/>
              </a:lnSpc>
              <a:spcAft>
                <a:spcPts val="600"/>
              </a:spcAft>
            </a:pPr>
            <a:r>
              <a:rPr lang="en-US" sz="2400" dirty="0" err="1">
                <a:solidFill>
                  <a:srgbClr val="000000"/>
                </a:solidFill>
              </a:rPr>
              <a:t>Nei</a:t>
            </a:r>
            <a:r>
              <a:rPr lang="en-US" sz="2400" dirty="0">
                <a:solidFill>
                  <a:srgbClr val="000000"/>
                </a:solidFill>
              </a:rPr>
              <a:t> </a:t>
            </a:r>
            <a:r>
              <a:rPr lang="en-US" sz="2400" dirty="0" err="1">
                <a:solidFill>
                  <a:srgbClr val="000000"/>
                </a:solidFill>
              </a:rPr>
              <a:t>casi</a:t>
            </a:r>
            <a:r>
              <a:rPr lang="en-US" sz="2400" dirty="0">
                <a:solidFill>
                  <a:srgbClr val="000000"/>
                </a:solidFill>
              </a:rPr>
              <a:t> </a:t>
            </a:r>
            <a:r>
              <a:rPr lang="en-US" sz="2400" dirty="0" err="1">
                <a:solidFill>
                  <a:srgbClr val="000000"/>
                </a:solidFill>
              </a:rPr>
              <a:t>più</a:t>
            </a:r>
            <a:r>
              <a:rPr lang="en-US" sz="2400" dirty="0">
                <a:solidFill>
                  <a:srgbClr val="000000"/>
                </a:solidFill>
              </a:rPr>
              <a:t> </a:t>
            </a:r>
            <a:r>
              <a:rPr lang="en-US" sz="2400" dirty="0" err="1">
                <a:solidFill>
                  <a:srgbClr val="000000"/>
                </a:solidFill>
              </a:rPr>
              <a:t>gravi</a:t>
            </a:r>
            <a:r>
              <a:rPr lang="en-US" sz="2400" dirty="0">
                <a:solidFill>
                  <a:srgbClr val="000000"/>
                </a:solidFill>
              </a:rPr>
              <a:t> (</a:t>
            </a:r>
            <a:r>
              <a:rPr lang="en-US" sz="2400" dirty="0" err="1">
                <a:solidFill>
                  <a:srgbClr val="000000"/>
                </a:solidFill>
              </a:rPr>
              <a:t>anziani</a:t>
            </a:r>
            <a:r>
              <a:rPr lang="en-US" sz="2400" dirty="0">
                <a:solidFill>
                  <a:srgbClr val="000000"/>
                </a:solidFill>
              </a:rPr>
              <a:t>, </a:t>
            </a:r>
            <a:r>
              <a:rPr lang="en-US" sz="2400" dirty="0" err="1">
                <a:solidFill>
                  <a:srgbClr val="000000"/>
                </a:solidFill>
              </a:rPr>
              <a:t>soggetti</a:t>
            </a:r>
            <a:r>
              <a:rPr lang="en-US" sz="2400" dirty="0">
                <a:solidFill>
                  <a:srgbClr val="000000"/>
                </a:solidFill>
              </a:rPr>
              <a:t> con </a:t>
            </a:r>
            <a:r>
              <a:rPr lang="en-US" sz="2400" dirty="0" err="1">
                <a:solidFill>
                  <a:srgbClr val="000000"/>
                </a:solidFill>
              </a:rPr>
              <a:t>più</a:t>
            </a:r>
            <a:r>
              <a:rPr lang="en-US" sz="2400" dirty="0">
                <a:solidFill>
                  <a:srgbClr val="000000"/>
                </a:solidFill>
              </a:rPr>
              <a:t> </a:t>
            </a:r>
            <a:r>
              <a:rPr lang="en-US" sz="2400" dirty="0" err="1">
                <a:solidFill>
                  <a:srgbClr val="000000"/>
                </a:solidFill>
              </a:rPr>
              <a:t>patologie</a:t>
            </a:r>
            <a:r>
              <a:rPr lang="en-US" sz="2400" dirty="0">
                <a:solidFill>
                  <a:srgbClr val="000000"/>
                </a:solidFill>
              </a:rPr>
              <a:t>):</a:t>
            </a:r>
          </a:p>
          <a:p>
            <a:pPr marL="342900" indent="-342900">
              <a:lnSpc>
                <a:spcPct val="150000"/>
              </a:lnSpc>
              <a:spcAft>
                <a:spcPts val="600"/>
              </a:spcAft>
              <a:buFontTx/>
              <a:buChar char="-"/>
            </a:pPr>
            <a:r>
              <a:rPr lang="en-US" sz="2400" b="1" dirty="0" err="1">
                <a:solidFill>
                  <a:srgbClr val="000000"/>
                </a:solidFill>
              </a:rPr>
              <a:t>polmonite</a:t>
            </a:r>
            <a:endParaRPr lang="en-US" sz="2400" b="1" dirty="0">
              <a:solidFill>
                <a:srgbClr val="000000"/>
              </a:solidFill>
            </a:endParaRPr>
          </a:p>
          <a:p>
            <a:pPr marL="342900" indent="-342900">
              <a:lnSpc>
                <a:spcPct val="150000"/>
              </a:lnSpc>
              <a:spcAft>
                <a:spcPts val="600"/>
              </a:spcAft>
              <a:buFontTx/>
              <a:buChar char="-"/>
            </a:pPr>
            <a:r>
              <a:rPr lang="en-US" sz="2400" b="1" dirty="0" err="1">
                <a:solidFill>
                  <a:srgbClr val="000000"/>
                </a:solidFill>
              </a:rPr>
              <a:t>sindrome</a:t>
            </a:r>
            <a:r>
              <a:rPr lang="en-US" sz="2400" b="1" dirty="0">
                <a:solidFill>
                  <a:srgbClr val="000000"/>
                </a:solidFill>
              </a:rPr>
              <a:t> </a:t>
            </a:r>
            <a:r>
              <a:rPr lang="en-US" sz="2400" b="1" dirty="0" err="1">
                <a:solidFill>
                  <a:srgbClr val="000000"/>
                </a:solidFill>
              </a:rPr>
              <a:t>respiratoria</a:t>
            </a:r>
            <a:r>
              <a:rPr lang="en-US" sz="2400" b="1" dirty="0">
                <a:solidFill>
                  <a:srgbClr val="000000"/>
                </a:solidFill>
              </a:rPr>
              <a:t> </a:t>
            </a:r>
            <a:r>
              <a:rPr lang="en-US" sz="2400" b="1" dirty="0" err="1">
                <a:solidFill>
                  <a:srgbClr val="000000"/>
                </a:solidFill>
              </a:rPr>
              <a:t>acuta</a:t>
            </a:r>
            <a:r>
              <a:rPr lang="en-US" sz="2400" b="1" dirty="0">
                <a:solidFill>
                  <a:srgbClr val="000000"/>
                </a:solidFill>
              </a:rPr>
              <a:t> grave</a:t>
            </a:r>
          </a:p>
          <a:p>
            <a:pPr marL="342900" indent="-342900">
              <a:lnSpc>
                <a:spcPct val="150000"/>
              </a:lnSpc>
              <a:spcAft>
                <a:spcPts val="600"/>
              </a:spcAft>
              <a:buFontTx/>
              <a:buChar char="-"/>
            </a:pPr>
            <a:r>
              <a:rPr lang="en-US" sz="2400" b="1" dirty="0" err="1">
                <a:solidFill>
                  <a:srgbClr val="000000"/>
                </a:solidFill>
              </a:rPr>
              <a:t>insufficienza</a:t>
            </a:r>
            <a:r>
              <a:rPr lang="en-US" sz="2400" b="1" dirty="0">
                <a:solidFill>
                  <a:srgbClr val="000000"/>
                </a:solidFill>
              </a:rPr>
              <a:t> </a:t>
            </a:r>
            <a:r>
              <a:rPr lang="en-US" sz="2400" b="1" dirty="0" err="1">
                <a:solidFill>
                  <a:srgbClr val="000000"/>
                </a:solidFill>
              </a:rPr>
              <a:t>renale</a:t>
            </a:r>
            <a:r>
              <a:rPr lang="en-US" sz="2400" b="1" dirty="0">
                <a:solidFill>
                  <a:srgbClr val="000000"/>
                </a:solidFill>
              </a:rPr>
              <a:t> e </a:t>
            </a:r>
            <a:r>
              <a:rPr lang="en-US" sz="2400" b="1" dirty="0" err="1">
                <a:solidFill>
                  <a:srgbClr val="000000"/>
                </a:solidFill>
              </a:rPr>
              <a:t>morte</a:t>
            </a:r>
            <a:endParaRPr lang="en-US" sz="2400" b="1" dirty="0">
              <a:solidFill>
                <a:srgbClr val="000000"/>
              </a:solidFill>
            </a:endParaRPr>
          </a:p>
          <a:p>
            <a:pPr>
              <a:lnSpc>
                <a:spcPct val="150000"/>
              </a:lnSpc>
              <a:spcAft>
                <a:spcPts val="600"/>
              </a:spcAft>
            </a:pPr>
            <a:endParaRPr lang="en-US" sz="2400" dirty="0">
              <a:solidFill>
                <a:srgbClr val="000000"/>
              </a:solidFill>
            </a:endParaRPr>
          </a:p>
          <a:p>
            <a:pPr>
              <a:lnSpc>
                <a:spcPct val="150000"/>
              </a:lnSpc>
              <a:spcAft>
                <a:spcPts val="600"/>
              </a:spcAft>
            </a:pPr>
            <a:endParaRPr lang="en-US" sz="2400" dirty="0">
              <a:solidFill>
                <a:srgbClr val="000000"/>
              </a:solidFill>
            </a:endParaRPr>
          </a:p>
          <a:p>
            <a:pPr>
              <a:lnSpc>
                <a:spcPct val="150000"/>
              </a:lnSpc>
              <a:spcAft>
                <a:spcPts val="600"/>
              </a:spcAft>
            </a:pPr>
            <a:r>
              <a:rPr lang="en-US" sz="2400" dirty="0" err="1">
                <a:solidFill>
                  <a:srgbClr val="000000"/>
                </a:solidFill>
              </a:rPr>
              <a:t>Recentemente</a:t>
            </a:r>
            <a:r>
              <a:rPr lang="en-US" sz="2400" dirty="0">
                <a:solidFill>
                  <a:srgbClr val="000000"/>
                </a:solidFill>
              </a:rPr>
              <a:t> </a:t>
            </a:r>
            <a:r>
              <a:rPr lang="en-US" sz="2400" dirty="0" err="1">
                <a:solidFill>
                  <a:srgbClr val="000000"/>
                </a:solidFill>
              </a:rPr>
              <a:t>sono</a:t>
            </a:r>
            <a:r>
              <a:rPr lang="en-US" sz="2400" dirty="0">
                <a:solidFill>
                  <a:srgbClr val="000000"/>
                </a:solidFill>
              </a:rPr>
              <a:t> </a:t>
            </a:r>
            <a:r>
              <a:rPr lang="en-US" sz="2400" dirty="0" err="1">
                <a:solidFill>
                  <a:srgbClr val="000000"/>
                </a:solidFill>
              </a:rPr>
              <a:t>stati</a:t>
            </a:r>
            <a:r>
              <a:rPr lang="en-US" sz="2400" dirty="0">
                <a:solidFill>
                  <a:srgbClr val="000000"/>
                </a:solidFill>
              </a:rPr>
              <a:t> </a:t>
            </a:r>
            <a:r>
              <a:rPr lang="en-US" sz="2400" dirty="0" err="1">
                <a:solidFill>
                  <a:srgbClr val="000000"/>
                </a:solidFill>
              </a:rPr>
              <a:t>segnalati</a:t>
            </a:r>
            <a:r>
              <a:rPr lang="en-US" sz="2400" dirty="0">
                <a:solidFill>
                  <a:srgbClr val="000000"/>
                </a:solidFill>
              </a:rPr>
              <a:t> </a:t>
            </a:r>
            <a:r>
              <a:rPr lang="en-US" sz="2400" b="1" dirty="0" err="1">
                <a:solidFill>
                  <a:srgbClr val="000000"/>
                </a:solidFill>
              </a:rPr>
              <a:t>perdita</a:t>
            </a:r>
            <a:r>
              <a:rPr lang="en-US" sz="2400" b="1" dirty="0">
                <a:solidFill>
                  <a:srgbClr val="000000"/>
                </a:solidFill>
              </a:rPr>
              <a:t>/</a:t>
            </a:r>
            <a:r>
              <a:rPr lang="en-US" sz="2400" b="1" dirty="0" err="1">
                <a:solidFill>
                  <a:srgbClr val="000000"/>
                </a:solidFill>
              </a:rPr>
              <a:t>diminuzione</a:t>
            </a:r>
            <a:r>
              <a:rPr lang="en-US" sz="2400" b="1" dirty="0">
                <a:solidFill>
                  <a:srgbClr val="000000"/>
                </a:solidFill>
              </a:rPr>
              <a:t> di </a:t>
            </a:r>
            <a:r>
              <a:rPr lang="en-US" sz="2400" b="1" dirty="0" err="1">
                <a:solidFill>
                  <a:srgbClr val="000000"/>
                </a:solidFill>
              </a:rPr>
              <a:t>olfatto</a:t>
            </a:r>
            <a:r>
              <a:rPr lang="en-US" sz="2400" b="1" dirty="0">
                <a:solidFill>
                  <a:srgbClr val="000000"/>
                </a:solidFill>
              </a:rPr>
              <a:t> e gusto</a:t>
            </a:r>
          </a:p>
          <a:p>
            <a:pPr>
              <a:lnSpc>
                <a:spcPct val="150000"/>
              </a:lnSpc>
              <a:spcAft>
                <a:spcPts val="600"/>
              </a:spcAft>
            </a:pPr>
            <a:endParaRPr lang="en-US" sz="2400" dirty="0">
              <a:solidFill>
                <a:srgbClr val="000000"/>
              </a:solidFill>
            </a:endParaRPr>
          </a:p>
          <a:p>
            <a:pPr>
              <a:lnSpc>
                <a:spcPct val="150000"/>
              </a:lnSpc>
              <a:spcAft>
                <a:spcPts val="600"/>
              </a:spcAft>
            </a:pPr>
            <a:r>
              <a:rPr lang="en-US" sz="2400" dirty="0" err="1">
                <a:solidFill>
                  <a:srgbClr val="000000"/>
                </a:solidFill>
              </a:rPr>
              <a:t>Alcune</a:t>
            </a:r>
            <a:r>
              <a:rPr lang="en-US" sz="2400" dirty="0">
                <a:solidFill>
                  <a:srgbClr val="000000"/>
                </a:solidFill>
              </a:rPr>
              <a:t> </a:t>
            </a:r>
            <a:r>
              <a:rPr lang="en-US" sz="2400" dirty="0" err="1">
                <a:solidFill>
                  <a:srgbClr val="000000"/>
                </a:solidFill>
              </a:rPr>
              <a:t>persone</a:t>
            </a:r>
            <a:r>
              <a:rPr lang="en-US" sz="2400" dirty="0">
                <a:solidFill>
                  <a:srgbClr val="000000"/>
                </a:solidFill>
              </a:rPr>
              <a:t> </a:t>
            </a:r>
            <a:r>
              <a:rPr lang="en-US" sz="2400" dirty="0" err="1">
                <a:solidFill>
                  <a:srgbClr val="000000"/>
                </a:solidFill>
              </a:rPr>
              <a:t>si</a:t>
            </a:r>
            <a:r>
              <a:rPr lang="en-US" sz="2400" dirty="0">
                <a:solidFill>
                  <a:srgbClr val="000000"/>
                </a:solidFill>
              </a:rPr>
              <a:t> </a:t>
            </a:r>
            <a:r>
              <a:rPr lang="en-US" sz="2400" dirty="0" err="1">
                <a:solidFill>
                  <a:srgbClr val="000000"/>
                </a:solidFill>
              </a:rPr>
              <a:t>infettano</a:t>
            </a:r>
            <a:r>
              <a:rPr lang="en-US" sz="2400" dirty="0">
                <a:solidFill>
                  <a:srgbClr val="000000"/>
                </a:solidFill>
              </a:rPr>
              <a:t> ma </a:t>
            </a:r>
            <a:r>
              <a:rPr lang="en-US" sz="2400" b="1" dirty="0">
                <a:solidFill>
                  <a:srgbClr val="000000"/>
                </a:solidFill>
              </a:rPr>
              <a:t>non </a:t>
            </a:r>
            <a:r>
              <a:rPr lang="en-US" sz="2400" b="1" dirty="0" err="1">
                <a:solidFill>
                  <a:srgbClr val="000000"/>
                </a:solidFill>
              </a:rPr>
              <a:t>sviluppano</a:t>
            </a:r>
            <a:r>
              <a:rPr lang="en-US" sz="2400" b="1" dirty="0">
                <a:solidFill>
                  <a:srgbClr val="000000"/>
                </a:solidFill>
              </a:rPr>
              <a:t> </a:t>
            </a:r>
            <a:r>
              <a:rPr lang="en-US" sz="2400" b="1" dirty="0" err="1">
                <a:solidFill>
                  <a:srgbClr val="000000"/>
                </a:solidFill>
              </a:rPr>
              <a:t>sintomi</a:t>
            </a:r>
            <a:r>
              <a:rPr lang="en-US" sz="2400" b="1" dirty="0">
                <a:solidFill>
                  <a:srgbClr val="000000"/>
                </a:solidFill>
              </a:rPr>
              <a:t> </a:t>
            </a:r>
            <a:r>
              <a:rPr lang="en-US" sz="2400" dirty="0">
                <a:solidFill>
                  <a:srgbClr val="000000"/>
                </a:solidFill>
              </a:rPr>
              <a:t>(</a:t>
            </a:r>
            <a:r>
              <a:rPr lang="en-US" sz="2400" dirty="0" err="1">
                <a:solidFill>
                  <a:srgbClr val="000000"/>
                </a:solidFill>
              </a:rPr>
              <a:t>generalmente</a:t>
            </a:r>
            <a:r>
              <a:rPr lang="en-US" sz="2400" dirty="0">
                <a:solidFill>
                  <a:srgbClr val="000000"/>
                </a:solidFill>
              </a:rPr>
              <a:t> bambini e </a:t>
            </a:r>
            <a:r>
              <a:rPr lang="en-US" sz="2400" dirty="0" err="1">
                <a:solidFill>
                  <a:srgbClr val="000000"/>
                </a:solidFill>
              </a:rPr>
              <a:t>adulti</a:t>
            </a:r>
            <a:r>
              <a:rPr lang="en-US" sz="2400" dirty="0">
                <a:solidFill>
                  <a:srgbClr val="000000"/>
                </a:solidFill>
              </a:rPr>
              <a:t>)</a:t>
            </a:r>
          </a:p>
          <a:p>
            <a:pPr marL="342900" indent="-342900">
              <a:lnSpc>
                <a:spcPct val="150000"/>
              </a:lnSpc>
              <a:spcAft>
                <a:spcPts val="600"/>
              </a:spcAft>
              <a:buFontTx/>
              <a:buChar char="-"/>
            </a:pPr>
            <a:endParaRPr lang="en-US" sz="2400" dirty="0">
              <a:solidFill>
                <a:srgbClr val="000000"/>
              </a:solidFill>
            </a:endParaRPr>
          </a:p>
        </p:txBody>
      </p:sp>
      <p:pic>
        <p:nvPicPr>
          <p:cNvPr id="4" name="Immagine 3">
            <a:extLst>
              <a:ext uri="{FF2B5EF4-FFF2-40B4-BE49-F238E27FC236}">
                <a16:creationId xmlns:a16="http://schemas.microsoft.com/office/drawing/2014/main" id="{CA0F2872-54BA-4F02-855B-059D2396C1F1}"/>
              </a:ext>
            </a:extLst>
          </p:cNvPr>
          <p:cNvPicPr>
            <a:picLocks noChangeAspect="1"/>
          </p:cNvPicPr>
          <p:nvPr/>
        </p:nvPicPr>
        <p:blipFill>
          <a:blip r:embed="rId3"/>
          <a:stretch>
            <a:fillRect/>
          </a:stretch>
        </p:blipFill>
        <p:spPr>
          <a:xfrm>
            <a:off x="7659974" y="719565"/>
            <a:ext cx="4322870" cy="3238765"/>
          </a:xfrm>
          <a:prstGeom prst="rect">
            <a:avLst/>
          </a:prstGeom>
        </p:spPr>
      </p:pic>
    </p:spTree>
    <p:extLst>
      <p:ext uri="{BB962C8B-B14F-4D97-AF65-F5344CB8AC3E}">
        <p14:creationId xmlns:p14="http://schemas.microsoft.com/office/powerpoint/2010/main" val="4041400887"/>
      </p:ext>
    </p:extLst>
  </p:cSld>
  <p:clrMapOvr>
    <a:masterClrMapping/>
  </p:clrMapOvr>
  <mc:AlternateContent xmlns:mc="http://schemas.openxmlformats.org/markup-compatibility/2006" xmlns:p14="http://schemas.microsoft.com/office/powerpoint/2010/main">
    <mc:Choice Requires="p14">
      <p:transition spd="slow" p14:dur="2000" advTm="95991"/>
    </mc:Choice>
    <mc:Fallback xmlns="">
      <p:transition spd="slow" advTm="9599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BADBF8-0983-7148-8312-5EA158C538A8}"/>
              </a:ext>
            </a:extLst>
          </p:cNvPr>
          <p:cNvSpPr txBox="1">
            <a:spLocks/>
          </p:cNvSpPr>
          <p:nvPr/>
        </p:nvSpPr>
        <p:spPr>
          <a:xfrm>
            <a:off x="0" y="56781"/>
            <a:ext cx="10515600" cy="4535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900" dirty="0"/>
              <a:t>MODALITA’ DI TRASMISSIONE</a:t>
            </a:r>
          </a:p>
        </p:txBody>
      </p:sp>
      <p:pic>
        <p:nvPicPr>
          <p:cNvPr id="8" name="Immagine 7">
            <a:extLst>
              <a:ext uri="{FF2B5EF4-FFF2-40B4-BE49-F238E27FC236}">
                <a16:creationId xmlns:a16="http://schemas.microsoft.com/office/drawing/2014/main" id="{8602A999-78B9-4917-94E0-B5220520DBF4}"/>
              </a:ext>
            </a:extLst>
          </p:cNvPr>
          <p:cNvPicPr>
            <a:picLocks noChangeAspect="1"/>
          </p:cNvPicPr>
          <p:nvPr/>
        </p:nvPicPr>
        <p:blipFill rotWithShape="1">
          <a:blip r:embed="rId3"/>
          <a:srcRect t="10518" b="4191"/>
          <a:stretch/>
        </p:blipFill>
        <p:spPr>
          <a:xfrm>
            <a:off x="419725" y="749508"/>
            <a:ext cx="11445308" cy="6117357"/>
          </a:xfrm>
          <a:prstGeom prst="rect">
            <a:avLst/>
          </a:prstGeom>
        </p:spPr>
      </p:pic>
      <p:grpSp>
        <p:nvGrpSpPr>
          <p:cNvPr id="11" name="Gruppo 10">
            <a:extLst>
              <a:ext uri="{FF2B5EF4-FFF2-40B4-BE49-F238E27FC236}">
                <a16:creationId xmlns:a16="http://schemas.microsoft.com/office/drawing/2014/main" id="{EA953890-BDC9-46D4-80AF-47BA0DA31BCC}"/>
              </a:ext>
            </a:extLst>
          </p:cNvPr>
          <p:cNvGrpSpPr/>
          <p:nvPr/>
        </p:nvGrpSpPr>
        <p:grpSpPr>
          <a:xfrm>
            <a:off x="5636300" y="510363"/>
            <a:ext cx="4706911" cy="1865577"/>
            <a:chOff x="6940444" y="-284116"/>
            <a:chExt cx="4706911" cy="1865577"/>
          </a:xfrm>
        </p:grpSpPr>
        <p:sp>
          <p:nvSpPr>
            <p:cNvPr id="9" name="Rettangolo 8">
              <a:extLst>
                <a:ext uri="{FF2B5EF4-FFF2-40B4-BE49-F238E27FC236}">
                  <a16:creationId xmlns:a16="http://schemas.microsoft.com/office/drawing/2014/main" id="{608A10DF-8B36-4D75-ABD3-857C9C8FE770}"/>
                </a:ext>
              </a:extLst>
            </p:cNvPr>
            <p:cNvSpPr/>
            <p:nvPr/>
          </p:nvSpPr>
          <p:spPr>
            <a:xfrm>
              <a:off x="6940444" y="-284116"/>
              <a:ext cx="4706911" cy="1229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Rettangolo 9">
              <a:extLst>
                <a:ext uri="{FF2B5EF4-FFF2-40B4-BE49-F238E27FC236}">
                  <a16:creationId xmlns:a16="http://schemas.microsoft.com/office/drawing/2014/main" id="{CC008C4C-53D1-4B5F-8980-092CD9A55A04}"/>
                </a:ext>
              </a:extLst>
            </p:cNvPr>
            <p:cNvSpPr/>
            <p:nvPr/>
          </p:nvSpPr>
          <p:spPr>
            <a:xfrm>
              <a:off x="7400144" y="786982"/>
              <a:ext cx="815511" cy="794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
        <p:nvSpPr>
          <p:cNvPr id="12" name="Rettangolo 11">
            <a:extLst>
              <a:ext uri="{FF2B5EF4-FFF2-40B4-BE49-F238E27FC236}">
                <a16:creationId xmlns:a16="http://schemas.microsoft.com/office/drawing/2014/main" id="{1EDE3469-8E59-4689-8802-BC95557579B8}"/>
              </a:ext>
            </a:extLst>
          </p:cNvPr>
          <p:cNvSpPr/>
          <p:nvPr/>
        </p:nvSpPr>
        <p:spPr>
          <a:xfrm>
            <a:off x="419725" y="4471489"/>
            <a:ext cx="4721901" cy="2615783"/>
          </a:xfrm>
          <a:prstGeom prst="rect">
            <a:avLst/>
          </a:prstGeom>
        </p:spPr>
        <p:txBody>
          <a:bodyPr vert="horz" lIns="91440" tIns="45720" rIns="91440" bIns="45720" rtlCol="0" anchor="ctr">
            <a:normAutofit/>
          </a:bodyPr>
          <a:lstStyle/>
          <a:p>
            <a:pPr marL="342900" indent="-342900">
              <a:lnSpc>
                <a:spcPct val="150000"/>
              </a:lnSpc>
              <a:spcAft>
                <a:spcPts val="600"/>
              </a:spcAft>
              <a:buFontTx/>
              <a:buChar char="-"/>
            </a:pPr>
            <a:r>
              <a:rPr lang="it-IT" sz="2400" dirty="0">
                <a:solidFill>
                  <a:srgbClr val="000000"/>
                </a:solidFill>
              </a:rPr>
              <a:t>saliva, tossendo e starnutendo</a:t>
            </a:r>
          </a:p>
          <a:p>
            <a:pPr marL="342900" indent="-342900">
              <a:lnSpc>
                <a:spcPct val="150000"/>
              </a:lnSpc>
              <a:spcAft>
                <a:spcPts val="600"/>
              </a:spcAft>
              <a:buFontTx/>
              <a:buChar char="-"/>
            </a:pPr>
            <a:r>
              <a:rPr lang="it-IT" sz="2400" dirty="0">
                <a:solidFill>
                  <a:srgbClr val="000000"/>
                </a:solidFill>
              </a:rPr>
              <a:t>contatti diretti personali</a:t>
            </a:r>
          </a:p>
          <a:p>
            <a:pPr marL="342900" indent="-342900">
              <a:lnSpc>
                <a:spcPct val="150000"/>
              </a:lnSpc>
              <a:spcAft>
                <a:spcPts val="600"/>
              </a:spcAft>
              <a:buFontTx/>
              <a:buChar char="-"/>
            </a:pPr>
            <a:r>
              <a:rPr lang="it-IT" sz="2400" dirty="0">
                <a:solidFill>
                  <a:srgbClr val="000000"/>
                </a:solidFill>
              </a:rPr>
              <a:t>mani contaminate</a:t>
            </a:r>
            <a:endParaRPr lang="en-US" sz="2400" dirty="0">
              <a:solidFill>
                <a:srgbClr val="000000"/>
              </a:solidFill>
            </a:endParaRPr>
          </a:p>
          <a:p>
            <a:pPr marL="342900" indent="-342900">
              <a:lnSpc>
                <a:spcPct val="150000"/>
              </a:lnSpc>
              <a:spcAft>
                <a:spcPts val="600"/>
              </a:spcAft>
              <a:buFontTx/>
              <a:buChar char="-"/>
            </a:pPr>
            <a:endParaRPr lang="en-US" sz="2400" dirty="0">
              <a:solidFill>
                <a:srgbClr val="000000"/>
              </a:solidFill>
            </a:endParaRPr>
          </a:p>
        </p:txBody>
      </p:sp>
    </p:spTree>
    <p:extLst>
      <p:ext uri="{BB962C8B-B14F-4D97-AF65-F5344CB8AC3E}">
        <p14:creationId xmlns:p14="http://schemas.microsoft.com/office/powerpoint/2010/main" val="1567512338"/>
      </p:ext>
    </p:extLst>
  </p:cSld>
  <p:clrMapOvr>
    <a:masterClrMapping/>
  </p:clrMapOvr>
  <mc:AlternateContent xmlns:mc="http://schemas.openxmlformats.org/markup-compatibility/2006" xmlns:p14="http://schemas.microsoft.com/office/powerpoint/2010/main">
    <mc:Choice Requires="p14">
      <p:transition spd="slow" p14:dur="2000" advTm="177699"/>
    </mc:Choice>
    <mc:Fallback xmlns="">
      <p:transition spd="slow" advTm="177699"/>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2458</TotalTime>
  <Words>860</Words>
  <Application>Microsoft Office PowerPoint</Application>
  <PresentationFormat>Widescreen</PresentationFormat>
  <Paragraphs>97</Paragraphs>
  <Slides>18</Slides>
  <Notes>14</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18</vt:i4>
      </vt:variant>
    </vt:vector>
  </HeadingPairs>
  <TitlesOfParts>
    <vt:vector size="23" baseType="lpstr">
      <vt:lpstr>Arial</vt:lpstr>
      <vt:lpstr>Arial Narrow</vt:lpstr>
      <vt:lpstr>Calibri</vt:lpstr>
      <vt:lpstr>Calibri Light</vt:lpstr>
      <vt:lpstr>Tema di Office</vt:lpstr>
      <vt:lpstr>Presentazione standard di PowerPoint</vt:lpstr>
      <vt:lpstr>CHE COS’E’ UN CORONAVIRUS</vt:lpstr>
      <vt:lpstr>CHE COS’E’ UN CORONAVIRUS</vt:lpstr>
      <vt:lpstr>NUOVO CORONAVIRUS   SARS-CoV-2</vt:lpstr>
      <vt:lpstr>SARS-CoV-2 e COVID-19</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 di Microsoft Office</dc:creator>
  <cp:lastModifiedBy>Ufficio Relazioni con il pubblico (protocollo)</cp:lastModifiedBy>
  <cp:revision>154</cp:revision>
  <cp:lastPrinted>2020-08-21T10:54:31Z</cp:lastPrinted>
  <dcterms:created xsi:type="dcterms:W3CDTF">2020-05-05T08:57:18Z</dcterms:created>
  <dcterms:modified xsi:type="dcterms:W3CDTF">2020-09-14T07:01:41Z</dcterms:modified>
</cp:coreProperties>
</file>